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autoCompressPictures="0">
  <p:sldMasterIdLst>
    <p:sldMasterId id="2147483664" r:id="rId1"/>
  </p:sldMasterIdLst>
  <p:notesMasterIdLst>
    <p:notesMasterId r:id="rId40"/>
  </p:notesMasterIdLst>
  <p:handoutMasterIdLst>
    <p:handoutMasterId r:id="rId41"/>
  </p:handoutMasterIdLst>
  <p:sldIdLst>
    <p:sldId id="260" r:id="rId2"/>
    <p:sldId id="627" r:id="rId3"/>
    <p:sldId id="658" r:id="rId4"/>
    <p:sldId id="620" r:id="rId5"/>
    <p:sldId id="622" r:id="rId6"/>
    <p:sldId id="621" r:id="rId7"/>
    <p:sldId id="623" r:id="rId8"/>
    <p:sldId id="624" r:id="rId9"/>
    <p:sldId id="625" r:id="rId10"/>
    <p:sldId id="626" r:id="rId11"/>
    <p:sldId id="628" r:id="rId12"/>
    <p:sldId id="629" r:id="rId13"/>
    <p:sldId id="631" r:id="rId14"/>
    <p:sldId id="632" r:id="rId15"/>
    <p:sldId id="633" r:id="rId16"/>
    <p:sldId id="648" r:id="rId17"/>
    <p:sldId id="634" r:id="rId18"/>
    <p:sldId id="635" r:id="rId19"/>
    <p:sldId id="637" r:id="rId20"/>
    <p:sldId id="643" r:id="rId21"/>
    <p:sldId id="638" r:id="rId22"/>
    <p:sldId id="644" r:id="rId23"/>
    <p:sldId id="636" r:id="rId24"/>
    <p:sldId id="645" r:id="rId25"/>
    <p:sldId id="653" r:id="rId26"/>
    <p:sldId id="646" r:id="rId27"/>
    <p:sldId id="639" r:id="rId28"/>
    <p:sldId id="647" r:id="rId29"/>
    <p:sldId id="640" r:id="rId30"/>
    <p:sldId id="649" r:id="rId31"/>
    <p:sldId id="641" r:id="rId32"/>
    <p:sldId id="642" r:id="rId33"/>
    <p:sldId id="655" r:id="rId34"/>
    <p:sldId id="654" r:id="rId35"/>
    <p:sldId id="656" r:id="rId36"/>
    <p:sldId id="651" r:id="rId37"/>
    <p:sldId id="652" r:id="rId38"/>
    <p:sldId id="657" r:id="rId39"/>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kern="1200">
        <a:solidFill>
          <a:schemeClr val="tx1"/>
        </a:solidFill>
        <a:latin typeface="Times" charset="0"/>
        <a:ea typeface="ＭＳ Ｐゴシック" pitchFamily="34" charset="-128"/>
        <a:cs typeface="+mn-cs"/>
      </a:defRPr>
    </a:lvl1pPr>
    <a:lvl2pPr marL="457200" algn="l" rtl="0" eaLnBrk="0" fontAlgn="base" hangingPunct="0">
      <a:lnSpc>
        <a:spcPct val="90000"/>
      </a:lnSpc>
      <a:spcBef>
        <a:spcPct val="0"/>
      </a:spcBef>
      <a:spcAft>
        <a:spcPct val="0"/>
      </a:spcAft>
      <a:defRPr kern="1200">
        <a:solidFill>
          <a:schemeClr val="tx1"/>
        </a:solidFill>
        <a:latin typeface="Times" charset="0"/>
        <a:ea typeface="ＭＳ Ｐゴシック" pitchFamily="34" charset="-128"/>
        <a:cs typeface="+mn-cs"/>
      </a:defRPr>
    </a:lvl2pPr>
    <a:lvl3pPr marL="914400" algn="l" rtl="0" eaLnBrk="0" fontAlgn="base" hangingPunct="0">
      <a:lnSpc>
        <a:spcPct val="90000"/>
      </a:lnSpc>
      <a:spcBef>
        <a:spcPct val="0"/>
      </a:spcBef>
      <a:spcAft>
        <a:spcPct val="0"/>
      </a:spcAft>
      <a:defRPr kern="1200">
        <a:solidFill>
          <a:schemeClr val="tx1"/>
        </a:solidFill>
        <a:latin typeface="Times" charset="0"/>
        <a:ea typeface="ＭＳ Ｐゴシック" pitchFamily="34" charset="-128"/>
        <a:cs typeface="+mn-cs"/>
      </a:defRPr>
    </a:lvl3pPr>
    <a:lvl4pPr marL="1371600" algn="l" rtl="0" eaLnBrk="0" fontAlgn="base" hangingPunct="0">
      <a:lnSpc>
        <a:spcPct val="90000"/>
      </a:lnSpc>
      <a:spcBef>
        <a:spcPct val="0"/>
      </a:spcBef>
      <a:spcAft>
        <a:spcPct val="0"/>
      </a:spcAft>
      <a:defRPr kern="1200">
        <a:solidFill>
          <a:schemeClr val="tx1"/>
        </a:solidFill>
        <a:latin typeface="Times" charset="0"/>
        <a:ea typeface="ＭＳ Ｐゴシック" pitchFamily="34" charset="-128"/>
        <a:cs typeface="+mn-cs"/>
      </a:defRPr>
    </a:lvl4pPr>
    <a:lvl5pPr marL="1828800" algn="l" rtl="0" eaLnBrk="0" fontAlgn="base" hangingPunct="0">
      <a:lnSpc>
        <a:spcPct val="90000"/>
      </a:lnSpc>
      <a:spcBef>
        <a:spcPct val="0"/>
      </a:spcBef>
      <a:spcAft>
        <a:spcPct val="0"/>
      </a:spcAft>
      <a:defRPr kern="1200">
        <a:solidFill>
          <a:schemeClr val="tx1"/>
        </a:solidFill>
        <a:latin typeface="Times" charset="0"/>
        <a:ea typeface="ＭＳ Ｐゴシック" pitchFamily="34" charset="-128"/>
        <a:cs typeface="+mn-cs"/>
      </a:defRPr>
    </a:lvl5pPr>
    <a:lvl6pPr marL="2286000" algn="l" defTabSz="914400" rtl="0" eaLnBrk="1" latinLnBrk="0" hangingPunct="1">
      <a:defRPr kern="1200">
        <a:solidFill>
          <a:schemeClr val="tx1"/>
        </a:solidFill>
        <a:latin typeface="Times" charset="0"/>
        <a:ea typeface="ＭＳ Ｐゴシック" pitchFamily="34" charset="-128"/>
        <a:cs typeface="+mn-cs"/>
      </a:defRPr>
    </a:lvl6pPr>
    <a:lvl7pPr marL="2743200" algn="l" defTabSz="914400" rtl="0" eaLnBrk="1" latinLnBrk="0" hangingPunct="1">
      <a:defRPr kern="1200">
        <a:solidFill>
          <a:schemeClr val="tx1"/>
        </a:solidFill>
        <a:latin typeface="Times" charset="0"/>
        <a:ea typeface="ＭＳ Ｐゴシック" pitchFamily="34" charset="-128"/>
        <a:cs typeface="+mn-cs"/>
      </a:defRPr>
    </a:lvl7pPr>
    <a:lvl8pPr marL="3200400" algn="l" defTabSz="914400" rtl="0" eaLnBrk="1" latinLnBrk="0" hangingPunct="1">
      <a:defRPr kern="1200">
        <a:solidFill>
          <a:schemeClr val="tx1"/>
        </a:solidFill>
        <a:latin typeface="Times" charset="0"/>
        <a:ea typeface="ＭＳ Ｐゴシック" pitchFamily="34" charset="-128"/>
        <a:cs typeface="+mn-cs"/>
      </a:defRPr>
    </a:lvl8pPr>
    <a:lvl9pPr marL="3657600" algn="l" defTabSz="914400" rtl="0" eaLnBrk="1" latinLnBrk="0" hangingPunct="1">
      <a:defRPr kern="1200">
        <a:solidFill>
          <a:schemeClr val="tx1"/>
        </a:solidFill>
        <a:latin typeface="Times"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577"/>
    <a:srgbClr val="0039F0"/>
    <a:srgbClr val="09357B"/>
    <a:srgbClr val="B78727"/>
    <a:srgbClr val="173662"/>
    <a:srgbClr val="00335B"/>
    <a:srgbClr val="093516"/>
    <a:srgbClr val="C47C00"/>
    <a:srgbClr val="193763"/>
    <a:srgbClr val="B97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33" autoAdjust="0"/>
  </p:normalViewPr>
  <p:slideViewPr>
    <p:cSldViewPr showGuides="1">
      <p:cViewPr varScale="1">
        <p:scale>
          <a:sx n="112" d="100"/>
          <a:sy n="112" d="100"/>
        </p:scale>
        <p:origin x="960" y="90"/>
      </p:cViewPr>
      <p:guideLst>
        <p:guide orient="horz" pos="2160"/>
        <p:guide pos="2880"/>
      </p:guideLst>
    </p:cSldViewPr>
  </p:slideViewPr>
  <p:outlineViewPr>
    <p:cViewPr>
      <p:scale>
        <a:sx n="33" d="100"/>
        <a:sy n="33" d="100"/>
      </p:scale>
      <p:origin x="48" y="202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4" d="100"/>
          <a:sy n="84" d="100"/>
        </p:scale>
        <p:origin x="3768"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3.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24.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302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5360" y="4560570"/>
            <a:ext cx="5364480" cy="4320540"/>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3"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98495796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Helvetica" pitchFamily="-108" charset="0"/>
        <a:ea typeface="ＭＳ Ｐゴシック" pitchFamily="-108" charset="-128"/>
        <a:cs typeface="ＭＳ Ｐゴシック" pitchFamily="-108" charset="-128"/>
      </a:defRPr>
    </a:lvl1pPr>
    <a:lvl2pPr marL="457200" algn="l" rtl="0" eaLnBrk="0" fontAlgn="base" hangingPunct="0">
      <a:lnSpc>
        <a:spcPct val="90000"/>
      </a:lnSpc>
      <a:spcBef>
        <a:spcPct val="40000"/>
      </a:spcBef>
      <a:spcAft>
        <a:spcPct val="0"/>
      </a:spcAft>
      <a:defRPr sz="1200" kern="1200">
        <a:solidFill>
          <a:schemeClr val="tx1"/>
        </a:solidFill>
        <a:latin typeface="Helvetica" pitchFamily="-108" charset="0"/>
        <a:ea typeface="ＭＳ Ｐゴシック" pitchFamily="-108"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Helvetica" pitchFamily="-108" charset="0"/>
        <a:ea typeface="ＭＳ Ｐゴシック" pitchFamily="-108"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Helvetica" pitchFamily="-108" charset="0"/>
        <a:ea typeface="ＭＳ Ｐゴシック" pitchFamily="-108"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Helvetica"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1266825" y="727075"/>
            <a:ext cx="4781550" cy="3586163"/>
          </a:xfrm>
          <a:ln/>
        </p:spPr>
      </p:sp>
      <p:sp>
        <p:nvSpPr>
          <p:cNvPr id="61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Helvetica" charset="0"/>
              <a:ea typeface="ＭＳ Ｐゴシック" pitchFamily="34" charset="-128"/>
            </a:endParaRPr>
          </a:p>
        </p:txBody>
      </p:sp>
    </p:spTree>
    <p:extLst>
      <p:ext uri="{BB962C8B-B14F-4D97-AF65-F5344CB8AC3E}">
        <p14:creationId xmlns:p14="http://schemas.microsoft.com/office/powerpoint/2010/main" val="3886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3189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512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t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ti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FHR IRP">
    <p:spTree>
      <p:nvGrpSpPr>
        <p:cNvPr id="1" name=""/>
        <p:cNvGrpSpPr/>
        <p:nvPr/>
      </p:nvGrpSpPr>
      <p:grpSpPr>
        <a:xfrm>
          <a:off x="0" y="0"/>
          <a:ext cx="0" cy="0"/>
          <a:chOff x="0" y="0"/>
          <a:chExt cx="0" cy="0"/>
        </a:xfrm>
      </p:grpSpPr>
      <p:grpSp>
        <p:nvGrpSpPr>
          <p:cNvPr id="6" name="Group 5"/>
          <p:cNvGrpSpPr/>
          <p:nvPr userDrawn="1"/>
        </p:nvGrpSpPr>
        <p:grpSpPr>
          <a:xfrm>
            <a:off x="1536191" y="5257800"/>
            <a:ext cx="6071620" cy="1371600"/>
            <a:chOff x="1535465" y="5334000"/>
            <a:chExt cx="6071620" cy="1371600"/>
          </a:xfrm>
        </p:grpSpPr>
        <p:pic>
          <p:nvPicPr>
            <p:cNvPr id="10" name="Picture 9" descr="FHR logo.png"/>
            <p:cNvPicPr>
              <a:picLocks noChangeAspect="1"/>
            </p:cNvPicPr>
            <p:nvPr userDrawn="1"/>
          </p:nvPicPr>
          <p:blipFill>
            <a:blip r:embed="rId2"/>
            <a:stretch>
              <a:fillRect/>
            </a:stretch>
          </p:blipFill>
          <p:spPr>
            <a:xfrm>
              <a:off x="1535465" y="5334000"/>
              <a:ext cx="2350735" cy="1371600"/>
            </a:xfrm>
            <a:prstGeom prst="rect">
              <a:avLst/>
            </a:prstGeom>
          </p:spPr>
        </p:pic>
        <p:pic>
          <p:nvPicPr>
            <p:cNvPr id="11" name="Picture 10" descr="::::private:var:folders:0g:bb_t54d15r3dk1ljhmgtkk680000gp:T:com.apple.mail.drag:NEUP_Final_Logo_Version-09.jpg"/>
            <p:cNvPicPr>
              <a:picLocks noChangeAspect="1"/>
            </p:cNvPicPr>
            <p:nvPr userDrawn="1"/>
          </p:nvPicPr>
          <p:blipFill>
            <a:blip r:embed="rId3"/>
            <a:srcRect/>
            <a:stretch>
              <a:fillRect/>
            </a:stretch>
          </p:blipFill>
          <p:spPr bwMode="auto">
            <a:xfrm>
              <a:off x="4267200" y="5334000"/>
              <a:ext cx="3339885" cy="1371600"/>
            </a:xfrm>
            <a:prstGeom prst="rect">
              <a:avLst/>
            </a:prstGeom>
            <a:noFill/>
            <a:ln w="9525">
              <a:noFill/>
              <a:miter lim="800000"/>
              <a:headEnd/>
              <a:tailEnd/>
            </a:ln>
          </p:spPr>
        </p:pic>
      </p:grpSp>
      <p:sp>
        <p:nvSpPr>
          <p:cNvPr id="13" name="Title 1"/>
          <p:cNvSpPr>
            <a:spLocks noGrp="1"/>
          </p:cNvSpPr>
          <p:nvPr>
            <p:ph type="ctrTitle" hasCustomPrompt="1"/>
          </p:nvPr>
        </p:nvSpPr>
        <p:spPr>
          <a:xfrm>
            <a:off x="1866900" y="2286002"/>
            <a:ext cx="5410200" cy="719517"/>
          </a:xfrm>
        </p:spPr>
        <p:txBody>
          <a:bodyPr anchor="t"/>
          <a:lstStyle>
            <a:lvl1pPr>
              <a:defRPr baseline="0">
                <a:solidFill>
                  <a:schemeClr val="accent1"/>
                </a:solidFill>
              </a:defRPr>
            </a:lvl1pPr>
          </a:lstStyle>
          <a:p>
            <a:r>
              <a:rPr lang="en-US" dirty="0" smtClean="0"/>
              <a:t>Presentation Title</a:t>
            </a:r>
            <a:endParaRPr lang="en-US" dirty="0"/>
          </a:p>
        </p:txBody>
      </p:sp>
      <p:sp>
        <p:nvSpPr>
          <p:cNvPr id="15" name="Subtitle 2"/>
          <p:cNvSpPr>
            <a:spLocks noGrp="1"/>
          </p:cNvSpPr>
          <p:nvPr>
            <p:ph type="subTitle" idx="1" hasCustomPrompt="1"/>
          </p:nvPr>
        </p:nvSpPr>
        <p:spPr>
          <a:xfrm>
            <a:off x="2266950" y="3310317"/>
            <a:ext cx="4610100" cy="838200"/>
          </a:xfrm>
        </p:spPr>
        <p:txBody>
          <a:bodyPr/>
          <a:lstStyle>
            <a:lvl1pPr marL="0" indent="0" algn="ctr">
              <a:buNone/>
              <a:defRPr sz="1600"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Name, Locale, Date</a:t>
            </a: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13943" y="46736"/>
            <a:ext cx="6116115" cy="1401064"/>
          </a:xfrm>
          <a:prstGeom prst="rect">
            <a:avLst/>
          </a:prstGeom>
        </p:spPr>
      </p:pic>
      <p:cxnSp>
        <p:nvCxnSpPr>
          <p:cNvPr id="16" name="Straight Connector 15"/>
          <p:cNvCxnSpPr/>
          <p:nvPr userDrawn="1"/>
        </p:nvCxnSpPr>
        <p:spPr bwMode="auto">
          <a:xfrm>
            <a:off x="-9525" y="1600200"/>
            <a:ext cx="9153525" cy="0"/>
          </a:xfrm>
          <a:prstGeom prst="line">
            <a:avLst/>
          </a:prstGeom>
          <a:solidFill>
            <a:schemeClr val="bg1"/>
          </a:solidFill>
          <a:ln w="101600" cap="flat" cmpd="thickThin" algn="ctr">
            <a:gradFill>
              <a:gsLst>
                <a:gs pos="0">
                  <a:schemeClr val="accent2"/>
                </a:gs>
                <a:gs pos="25000">
                  <a:schemeClr val="accent2"/>
                </a:gs>
                <a:gs pos="100000">
                  <a:schemeClr val="bg1"/>
                </a:gs>
              </a:gsLst>
              <a:lin ang="0" scaled="0"/>
            </a:gradFill>
            <a:prstDash val="solid"/>
            <a:round/>
            <a:headEnd type="none" w="med" len="med"/>
            <a:tailEnd type="none" w="med" len="med"/>
          </a:ln>
          <a:effectLst/>
        </p:spPr>
      </p:cxnSp>
    </p:spTree>
    <p:extLst>
      <p:ext uri="{BB962C8B-B14F-4D97-AF65-F5344CB8AC3E}">
        <p14:creationId xmlns:p14="http://schemas.microsoft.com/office/powerpoint/2010/main" val="21099275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0100" y="152400"/>
            <a:ext cx="7543800" cy="533400"/>
          </a:xfrm>
        </p:spPr>
        <p:txBody>
          <a:bodyPr/>
          <a:lstStyle/>
          <a:p>
            <a:r>
              <a:rPr lang="en-US" smtClean="0"/>
              <a:t>Click to edit Master title style</a:t>
            </a:r>
            <a:endParaRPr lang="en-US"/>
          </a:p>
        </p:txBody>
      </p:sp>
      <p:sp>
        <p:nvSpPr>
          <p:cNvPr id="4"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552206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269315961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on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52400"/>
            <a:ext cx="5111750" cy="5791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295400"/>
            <a:ext cx="3008313" cy="4648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3827008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Lef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5111750" cy="5791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674179" y="152400"/>
            <a:ext cx="3008313" cy="1162050"/>
          </a:xfrm>
        </p:spPr>
        <p:txBody>
          <a:bodyPr anchor="b"/>
          <a:lstStyle>
            <a:lvl1pPr algn="l">
              <a:defRPr sz="20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5674180" y="1295400"/>
            <a:ext cx="3008313" cy="4648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14836572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EUP">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866900" y="2286002"/>
            <a:ext cx="5410200" cy="719517"/>
          </a:xfrm>
        </p:spPr>
        <p:txBody>
          <a:bodyPr anchor="t"/>
          <a:lstStyle>
            <a:lvl1pPr>
              <a:defRPr baseline="0">
                <a:solidFill>
                  <a:schemeClr val="accent1"/>
                </a:solidFill>
              </a:defRPr>
            </a:lvl1pPr>
          </a:lstStyle>
          <a:p>
            <a:r>
              <a:rPr lang="en-US" dirty="0" smtClean="0"/>
              <a:t>Presentation Title</a:t>
            </a:r>
            <a:endParaRPr lang="en-US" dirty="0"/>
          </a:p>
        </p:txBody>
      </p:sp>
      <p:sp>
        <p:nvSpPr>
          <p:cNvPr id="15" name="Subtitle 2"/>
          <p:cNvSpPr>
            <a:spLocks noGrp="1"/>
          </p:cNvSpPr>
          <p:nvPr>
            <p:ph type="subTitle" idx="1" hasCustomPrompt="1"/>
          </p:nvPr>
        </p:nvSpPr>
        <p:spPr>
          <a:xfrm>
            <a:off x="2266950" y="3310317"/>
            <a:ext cx="4610100" cy="838200"/>
          </a:xfrm>
        </p:spPr>
        <p:txBody>
          <a:bodyPr/>
          <a:lstStyle>
            <a:lvl1pPr marL="0" indent="0" algn="ctr">
              <a:buNone/>
              <a:defRPr sz="1600"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Name, Locale, Date</a:t>
            </a:r>
          </a:p>
        </p:txBody>
      </p:sp>
      <p:pic>
        <p:nvPicPr>
          <p:cNvPr id="24" name="Picture 23" descr="::::private:var:folders:0g:bb_t54d15r3dk1ljhmgtkk680000gp:T:com.apple.mail.drag:NEUP_Final_Logo_Version-09.jpg"/>
          <p:cNvPicPr>
            <a:picLocks noChangeAspect="1"/>
          </p:cNvPicPr>
          <p:nvPr userDrawn="1"/>
        </p:nvPicPr>
        <p:blipFill>
          <a:blip r:embed="rId2"/>
          <a:srcRect/>
          <a:stretch>
            <a:fillRect/>
          </a:stretch>
        </p:blipFill>
        <p:spPr bwMode="auto">
          <a:xfrm>
            <a:off x="2902058" y="5257800"/>
            <a:ext cx="3339885" cy="1371600"/>
          </a:xfrm>
          <a:prstGeom prst="rect">
            <a:avLst/>
          </a:prstGeom>
          <a:noFill/>
          <a:ln w="9525">
            <a:noFill/>
            <a:miter lim="800000"/>
            <a:headEnd/>
            <a:tailEnd/>
          </a:ln>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3943" y="46736"/>
            <a:ext cx="6116115" cy="1401064"/>
          </a:xfrm>
          <a:prstGeom prst="rect">
            <a:avLst/>
          </a:prstGeom>
        </p:spPr>
      </p:pic>
      <p:cxnSp>
        <p:nvCxnSpPr>
          <p:cNvPr id="9" name="Straight Connector 8"/>
          <p:cNvCxnSpPr/>
          <p:nvPr userDrawn="1"/>
        </p:nvCxnSpPr>
        <p:spPr bwMode="auto">
          <a:xfrm>
            <a:off x="-9525" y="1600200"/>
            <a:ext cx="9153525" cy="0"/>
          </a:xfrm>
          <a:prstGeom prst="line">
            <a:avLst/>
          </a:prstGeom>
          <a:solidFill>
            <a:schemeClr val="bg1"/>
          </a:solidFill>
          <a:ln w="101600" cap="flat" cmpd="thickThin" algn="ctr">
            <a:gradFill>
              <a:gsLst>
                <a:gs pos="0">
                  <a:schemeClr val="accent2"/>
                </a:gs>
                <a:gs pos="25000">
                  <a:schemeClr val="accent2"/>
                </a:gs>
                <a:gs pos="100000">
                  <a:schemeClr val="bg1"/>
                </a:gs>
              </a:gsLst>
              <a:lin ang="0" scaled="0"/>
            </a:gradFill>
            <a:prstDash val="solid"/>
            <a:round/>
            <a:headEnd type="none" w="med" len="med"/>
            <a:tailEnd type="none" w="med" len="med"/>
          </a:ln>
          <a:effectLst/>
        </p:spPr>
      </p:cxnSp>
    </p:spTree>
    <p:extLst>
      <p:ext uri="{BB962C8B-B14F-4D97-AF65-F5344CB8AC3E}">
        <p14:creationId xmlns:p14="http://schemas.microsoft.com/office/powerpoint/2010/main" val="14749238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HR IRP w Universiti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66900" y="1795085"/>
            <a:ext cx="5410200" cy="719517"/>
          </a:xfrm>
        </p:spPr>
        <p:txBody>
          <a:bodyPr anchor="t"/>
          <a:lstStyle>
            <a:lvl1pPr>
              <a:defRPr baseline="0">
                <a:solidFill>
                  <a:schemeClr val="accent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2266950" y="2819400"/>
            <a:ext cx="4610100" cy="838200"/>
          </a:xfrm>
        </p:spPr>
        <p:txBody>
          <a:bodyPr/>
          <a:lstStyle>
            <a:lvl1pPr marL="0" indent="0" algn="ctr">
              <a:buNone/>
              <a:defRPr sz="1600"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Name, Locale, Date</a:t>
            </a:r>
          </a:p>
        </p:txBody>
      </p:sp>
      <p:grpSp>
        <p:nvGrpSpPr>
          <p:cNvPr id="12" name="Group 11"/>
          <p:cNvGrpSpPr/>
          <p:nvPr userDrawn="1"/>
        </p:nvGrpSpPr>
        <p:grpSpPr>
          <a:xfrm>
            <a:off x="1536190" y="3977951"/>
            <a:ext cx="6071620" cy="2799573"/>
            <a:chOff x="1536190" y="3977951"/>
            <a:chExt cx="6071620" cy="2799573"/>
          </a:xfrm>
        </p:grpSpPr>
        <p:grpSp>
          <p:nvGrpSpPr>
            <p:cNvPr id="6" name="Group 5"/>
            <p:cNvGrpSpPr/>
            <p:nvPr userDrawn="1"/>
          </p:nvGrpSpPr>
          <p:grpSpPr>
            <a:xfrm>
              <a:off x="1536190" y="5405924"/>
              <a:ext cx="6071620" cy="1371600"/>
              <a:chOff x="1535465" y="5334000"/>
              <a:chExt cx="6071620" cy="1371600"/>
            </a:xfrm>
          </p:grpSpPr>
          <p:pic>
            <p:nvPicPr>
              <p:cNvPr id="10" name="Picture 9" descr="FHR logo.png"/>
              <p:cNvPicPr>
                <a:picLocks noChangeAspect="1"/>
              </p:cNvPicPr>
              <p:nvPr userDrawn="1"/>
            </p:nvPicPr>
            <p:blipFill>
              <a:blip r:embed="rId2"/>
              <a:stretch>
                <a:fillRect/>
              </a:stretch>
            </p:blipFill>
            <p:spPr>
              <a:xfrm>
                <a:off x="1535465" y="5334000"/>
                <a:ext cx="2350735" cy="1371600"/>
              </a:xfrm>
              <a:prstGeom prst="rect">
                <a:avLst/>
              </a:prstGeom>
            </p:spPr>
          </p:pic>
          <p:pic>
            <p:nvPicPr>
              <p:cNvPr id="11" name="Picture 10" descr="::::private:var:folders:0g:bb_t54d15r3dk1ljhmgtkk680000gp:T:com.apple.mail.drag:NEUP_Final_Logo_Version-09.jpg"/>
              <p:cNvPicPr>
                <a:picLocks noChangeAspect="1"/>
              </p:cNvPicPr>
              <p:nvPr userDrawn="1"/>
            </p:nvPicPr>
            <p:blipFill>
              <a:blip r:embed="rId3"/>
              <a:srcRect/>
              <a:stretch>
                <a:fillRect/>
              </a:stretch>
            </p:blipFill>
            <p:spPr bwMode="auto">
              <a:xfrm>
                <a:off x="4267200" y="5334000"/>
                <a:ext cx="3339885" cy="1371600"/>
              </a:xfrm>
              <a:prstGeom prst="rect">
                <a:avLst/>
              </a:prstGeom>
              <a:noFill/>
              <a:ln w="9525">
                <a:noFill/>
                <a:miter lim="800000"/>
                <a:headEnd/>
                <a:tailEnd/>
              </a:ln>
            </p:spPr>
          </p:pic>
        </p:grpSp>
        <p:grpSp>
          <p:nvGrpSpPr>
            <p:cNvPr id="4" name="Group 3"/>
            <p:cNvGrpSpPr/>
            <p:nvPr userDrawn="1"/>
          </p:nvGrpSpPr>
          <p:grpSpPr>
            <a:xfrm>
              <a:off x="2230041" y="3977951"/>
              <a:ext cx="4683919" cy="1382486"/>
              <a:chOff x="2209800" y="3977951"/>
              <a:chExt cx="4683919" cy="1382486"/>
            </a:xfrm>
          </p:grpSpPr>
          <p:pic>
            <p:nvPicPr>
              <p:cNvPr id="7" name="Picture 7" descr="http://coe.berkeley.edu/students/bpi/images/seal.png"/>
              <p:cNvPicPr>
                <a:picLocks noChangeAspect="1"/>
              </p:cNvPicPr>
              <p:nvPr userDrawn="1"/>
            </p:nvPicPr>
            <p:blipFill>
              <a:blip r:embed="rId4"/>
              <a:srcRect/>
              <a:stretch>
                <a:fillRect/>
              </a:stretch>
            </p:blipFill>
            <p:spPr bwMode="auto">
              <a:xfrm>
                <a:off x="3886200" y="3977951"/>
                <a:ext cx="1371600" cy="1371600"/>
              </a:xfrm>
              <a:prstGeom prst="rect">
                <a:avLst/>
              </a:prstGeom>
              <a:noFill/>
              <a:ln w="9525">
                <a:noFill/>
                <a:miter lim="800000"/>
                <a:headEnd/>
                <a:tailEnd/>
              </a:ln>
            </p:spPr>
          </p:pic>
          <p:pic>
            <p:nvPicPr>
              <p:cNvPr id="9" name="Picture 9" descr="http://webpages.charter.net/gdp3/images/NumenLumen-redsmall.gif"/>
              <p:cNvPicPr>
                <a:picLocks noChangeAspect="1"/>
              </p:cNvPicPr>
              <p:nvPr userDrawn="1"/>
            </p:nvPicPr>
            <p:blipFill rotWithShape="1">
              <a:blip r:embed="rId5"/>
              <a:srcRect l="5784" t="1081" r="3076" b="5508"/>
              <a:stretch/>
            </p:blipFill>
            <p:spPr bwMode="auto">
              <a:xfrm>
                <a:off x="5562600" y="3977951"/>
                <a:ext cx="1331119" cy="1344144"/>
              </a:xfrm>
              <a:prstGeom prst="rect">
                <a:avLst/>
              </a:prstGeom>
              <a:noFill/>
              <a:ln w="9525">
                <a:noFill/>
                <a:miter lim="800000"/>
                <a:headEnd/>
                <a:tailEnd/>
              </a:ln>
            </p:spPr>
          </p:pic>
          <p:pic>
            <p:nvPicPr>
              <p:cNvPr id="14" name="Picture 6" descr="http://upload.wikimedia.org/wikipedia/en/thumb/4/44/MIT_Seal.svg/200px-MIT_Seal.svg.png"/>
              <p:cNvPicPr>
                <a:picLocks noChangeAspect="1"/>
              </p:cNvPicPr>
              <p:nvPr userDrawn="1"/>
            </p:nvPicPr>
            <p:blipFill>
              <a:blip r:embed="rId6"/>
              <a:srcRect/>
              <a:stretch>
                <a:fillRect/>
              </a:stretch>
            </p:blipFill>
            <p:spPr bwMode="auto">
              <a:xfrm>
                <a:off x="2209800" y="3988837"/>
                <a:ext cx="1371600" cy="1371600"/>
              </a:xfrm>
              <a:prstGeom prst="rect">
                <a:avLst/>
              </a:prstGeom>
              <a:noFill/>
              <a:ln w="9525">
                <a:noFill/>
                <a:miter lim="800000"/>
                <a:headEnd/>
                <a:tailEnd/>
              </a:ln>
            </p:spPr>
          </p:pic>
        </p:grpSp>
      </p:grpSp>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513943" y="46736"/>
            <a:ext cx="6116115" cy="1401064"/>
          </a:xfrm>
          <a:prstGeom prst="rect">
            <a:avLst/>
          </a:prstGeom>
        </p:spPr>
      </p:pic>
      <p:cxnSp>
        <p:nvCxnSpPr>
          <p:cNvPr id="17" name="Straight Connector 16"/>
          <p:cNvCxnSpPr/>
          <p:nvPr userDrawn="1"/>
        </p:nvCxnSpPr>
        <p:spPr bwMode="auto">
          <a:xfrm>
            <a:off x="-9525" y="1600200"/>
            <a:ext cx="9153525" cy="0"/>
          </a:xfrm>
          <a:prstGeom prst="line">
            <a:avLst/>
          </a:prstGeom>
          <a:solidFill>
            <a:schemeClr val="bg1"/>
          </a:solidFill>
          <a:ln w="101600" cap="flat" cmpd="thickThin" algn="ctr">
            <a:gradFill>
              <a:gsLst>
                <a:gs pos="0">
                  <a:schemeClr val="accent2"/>
                </a:gs>
                <a:gs pos="25000">
                  <a:schemeClr val="accent2"/>
                </a:gs>
                <a:gs pos="100000">
                  <a:schemeClr val="bg1"/>
                </a:gs>
              </a:gsLst>
              <a:lin ang="0" scaled="0"/>
            </a:gradFill>
            <a:prstDash val="solid"/>
            <a:round/>
            <a:headEnd type="none" w="med" len="med"/>
            <a:tailEnd type="none" w="med" len="med"/>
          </a:ln>
          <a:effectLst/>
        </p:spPr>
      </p:cxnSp>
    </p:spTree>
    <p:extLst>
      <p:ext uri="{BB962C8B-B14F-4D97-AF65-F5344CB8AC3E}">
        <p14:creationId xmlns:p14="http://schemas.microsoft.com/office/powerpoint/2010/main" val="7959445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 Pictu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66900" y="5181602"/>
            <a:ext cx="5410200" cy="719517"/>
          </a:xfrm>
        </p:spPr>
        <p:txBody>
          <a:bodyPr anchor="t"/>
          <a:lstStyle>
            <a:lvl1pPr>
              <a:defRPr baseline="0">
                <a:solidFill>
                  <a:schemeClr val="accent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2266950" y="5943600"/>
            <a:ext cx="4610100" cy="838200"/>
          </a:xfrm>
        </p:spPr>
        <p:txBody>
          <a:bodyPr/>
          <a:lstStyle>
            <a:lvl1pPr marL="0" indent="0" algn="ctr">
              <a:buNone/>
              <a:defRPr sz="1600"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Name, Locale, Date</a:t>
            </a:r>
          </a:p>
        </p:txBody>
      </p:sp>
      <p:sp>
        <p:nvSpPr>
          <p:cNvPr id="8" name="Picture Placeholder 7"/>
          <p:cNvSpPr>
            <a:spLocks noGrp="1"/>
          </p:cNvSpPr>
          <p:nvPr>
            <p:ph type="pic" sz="quarter" idx="10"/>
          </p:nvPr>
        </p:nvSpPr>
        <p:spPr>
          <a:xfrm>
            <a:off x="1866900" y="1676400"/>
            <a:ext cx="5410200" cy="3429000"/>
          </a:xfrm>
        </p:spPr>
        <p:txBody>
          <a:bodyPr/>
          <a:lstStyle/>
          <a:p>
            <a:r>
              <a:rPr lang="en-US" smtClean="0"/>
              <a:t>Click icon to add picture</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3943" y="46736"/>
            <a:ext cx="6116115" cy="1401064"/>
          </a:xfrm>
          <a:prstGeom prst="rect">
            <a:avLst/>
          </a:prstGeom>
        </p:spPr>
      </p:pic>
      <p:cxnSp>
        <p:nvCxnSpPr>
          <p:cNvPr id="7" name="Straight Connector 6"/>
          <p:cNvCxnSpPr/>
          <p:nvPr userDrawn="1"/>
        </p:nvCxnSpPr>
        <p:spPr bwMode="auto">
          <a:xfrm>
            <a:off x="-9525" y="1600200"/>
            <a:ext cx="9153525" cy="0"/>
          </a:xfrm>
          <a:prstGeom prst="line">
            <a:avLst/>
          </a:prstGeom>
          <a:solidFill>
            <a:schemeClr val="bg1"/>
          </a:solidFill>
          <a:ln w="101600" cap="flat" cmpd="thickThin" algn="ctr">
            <a:gradFill>
              <a:gsLst>
                <a:gs pos="0">
                  <a:schemeClr val="accent2"/>
                </a:gs>
                <a:gs pos="25000">
                  <a:schemeClr val="accent2"/>
                </a:gs>
                <a:gs pos="100000">
                  <a:schemeClr val="bg1"/>
                </a:gs>
              </a:gsLst>
              <a:lin ang="0" scaled="0"/>
            </a:gradFill>
            <a:prstDash val="solid"/>
            <a:round/>
            <a:headEnd type="none" w="med" len="med"/>
            <a:tailEnd type="none" w="med" len="med"/>
          </a:ln>
          <a:effectLst/>
        </p:spPr>
      </p:cxnSp>
    </p:spTree>
    <p:extLst>
      <p:ext uri="{BB962C8B-B14F-4D97-AF65-F5344CB8AC3E}">
        <p14:creationId xmlns:p14="http://schemas.microsoft.com/office/powerpoint/2010/main" val="2925275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HR Workshop">
    <p:spTree>
      <p:nvGrpSpPr>
        <p:cNvPr id="1" name=""/>
        <p:cNvGrpSpPr/>
        <p:nvPr/>
      </p:nvGrpSpPr>
      <p:grpSpPr>
        <a:xfrm>
          <a:off x="0" y="0"/>
          <a:ext cx="0" cy="0"/>
          <a:chOff x="0" y="0"/>
          <a:chExt cx="0" cy="0"/>
        </a:xfrm>
      </p:grpSpPr>
      <p:pic>
        <p:nvPicPr>
          <p:cNvPr id="3" name="Picture 11"/>
          <p:cNvPicPr>
            <a:picLocks noChangeAspect="1"/>
          </p:cNvPicPr>
          <p:nvPr userDrawn="1"/>
        </p:nvPicPr>
        <p:blipFill>
          <a:blip r:embed="rId2"/>
          <a:srcRect t="5154"/>
          <a:stretch>
            <a:fillRect/>
          </a:stretch>
        </p:blipFill>
        <p:spPr bwMode="auto">
          <a:xfrm>
            <a:off x="754064" y="533400"/>
            <a:ext cx="2065337" cy="1143000"/>
          </a:xfrm>
          <a:prstGeom prst="rect">
            <a:avLst/>
          </a:prstGeom>
          <a:noFill/>
          <a:ln w="9525">
            <a:noFill/>
            <a:miter lim="800000"/>
            <a:headEnd/>
            <a:tailEnd/>
          </a:ln>
        </p:spPr>
      </p:pic>
      <p:sp>
        <p:nvSpPr>
          <p:cNvPr id="9" name="Text Placeholder 4"/>
          <p:cNvSpPr>
            <a:spLocks noGrp="1"/>
          </p:cNvSpPr>
          <p:nvPr userDrawn="1">
            <p:ph type="body" sz="quarter" idx="10" hasCustomPrompt="1"/>
          </p:nvPr>
        </p:nvSpPr>
        <p:spPr>
          <a:xfrm>
            <a:off x="2819400" y="304800"/>
            <a:ext cx="6324600" cy="1524000"/>
          </a:xfrm>
        </p:spPr>
        <p:txBody>
          <a:bodyPr anchor="ctr"/>
          <a:lstStyle>
            <a:lvl1pPr marL="0" indent="0" algn="l">
              <a:buNone/>
              <a:defRPr baseline="0"/>
            </a:lvl1pPr>
          </a:lstStyle>
          <a:p>
            <a:pPr lvl="0"/>
            <a:r>
              <a:rPr lang="en-US" dirty="0" smtClean="0"/>
              <a:t>Title of Meeting or Workshop</a:t>
            </a:r>
            <a:endParaRPr lang="en-US" dirty="0"/>
          </a:p>
        </p:txBody>
      </p:sp>
      <p:sp>
        <p:nvSpPr>
          <p:cNvPr id="10" name="Title 18"/>
          <p:cNvSpPr>
            <a:spLocks noGrp="1"/>
          </p:cNvSpPr>
          <p:nvPr userDrawn="1">
            <p:ph type="title" hasCustomPrompt="1"/>
          </p:nvPr>
        </p:nvSpPr>
        <p:spPr>
          <a:xfrm>
            <a:off x="666750" y="1981200"/>
            <a:ext cx="7810500" cy="1524000"/>
          </a:xfrm>
        </p:spPr>
        <p:txBody>
          <a:bodyPr/>
          <a:lstStyle>
            <a:lvl1pPr>
              <a:defRPr>
                <a:solidFill>
                  <a:schemeClr val="accent1"/>
                </a:solidFill>
              </a:defRPr>
            </a:lvl1pPr>
          </a:lstStyle>
          <a:p>
            <a:r>
              <a:rPr lang="en-US" dirty="0" smtClean="0"/>
              <a:t>Session/Presentation Name</a:t>
            </a:r>
            <a:endParaRPr lang="en-US" dirty="0"/>
          </a:p>
        </p:txBody>
      </p:sp>
      <p:sp>
        <p:nvSpPr>
          <p:cNvPr id="11" name="Text Placeholder 20"/>
          <p:cNvSpPr>
            <a:spLocks noGrp="1"/>
          </p:cNvSpPr>
          <p:nvPr userDrawn="1">
            <p:ph type="body" sz="quarter" idx="11" hasCustomPrompt="1"/>
          </p:nvPr>
        </p:nvSpPr>
        <p:spPr>
          <a:xfrm>
            <a:off x="666750" y="4038600"/>
            <a:ext cx="7810500" cy="990600"/>
          </a:xfrm>
        </p:spPr>
        <p:txBody>
          <a:bodyPr anchor="ctr"/>
          <a:lstStyle>
            <a:lvl1pPr marL="0" indent="0">
              <a:buNone/>
              <a:defRPr/>
            </a:lvl1pPr>
          </a:lstStyle>
          <a:p>
            <a:pPr lvl="0"/>
            <a:r>
              <a:rPr lang="en-US" dirty="0" smtClean="0"/>
              <a:t>Name and Date</a:t>
            </a:r>
            <a:endParaRPr lang="en-US" dirty="0"/>
          </a:p>
        </p:txBody>
      </p:sp>
      <p:grpSp>
        <p:nvGrpSpPr>
          <p:cNvPr id="2" name="Group 1"/>
          <p:cNvGrpSpPr/>
          <p:nvPr userDrawn="1"/>
        </p:nvGrpSpPr>
        <p:grpSpPr>
          <a:xfrm>
            <a:off x="495353" y="5257800"/>
            <a:ext cx="8153294" cy="1382486"/>
            <a:chOff x="457200" y="5257800"/>
            <a:chExt cx="8153294" cy="1382486"/>
          </a:xfrm>
        </p:grpSpPr>
        <p:pic>
          <p:nvPicPr>
            <p:cNvPr id="8" name="Picture 7" descr="::::private:var:folders:0g:bb_t54d15r3dk1ljhmgtkk680000gp:T:com.apple.mail.drag:NEUP_Final_Logo_Version-09.jpg"/>
            <p:cNvPicPr>
              <a:picLocks noChangeAspect="1"/>
            </p:cNvPicPr>
            <p:nvPr userDrawn="1"/>
          </p:nvPicPr>
          <p:blipFill>
            <a:blip r:embed="rId3"/>
            <a:srcRect/>
            <a:stretch>
              <a:fillRect/>
            </a:stretch>
          </p:blipFill>
          <p:spPr bwMode="auto">
            <a:xfrm>
              <a:off x="5270609" y="5257800"/>
              <a:ext cx="3339885" cy="1371600"/>
            </a:xfrm>
            <a:prstGeom prst="rect">
              <a:avLst/>
            </a:prstGeom>
            <a:noFill/>
            <a:ln w="9525">
              <a:noFill/>
              <a:miter lim="800000"/>
              <a:headEnd/>
              <a:tailEnd/>
            </a:ln>
          </p:spPr>
        </p:pic>
        <p:pic>
          <p:nvPicPr>
            <p:cNvPr id="13" name="Picture 7" descr="http://coe.berkeley.edu/students/bpi/images/seal.png"/>
            <p:cNvPicPr>
              <a:picLocks noChangeAspect="1"/>
            </p:cNvPicPr>
            <p:nvPr userDrawn="1"/>
          </p:nvPicPr>
          <p:blipFill>
            <a:blip r:embed="rId4"/>
            <a:srcRect/>
            <a:stretch>
              <a:fillRect/>
            </a:stretch>
          </p:blipFill>
          <p:spPr bwMode="auto">
            <a:xfrm>
              <a:off x="2075163" y="5257800"/>
              <a:ext cx="1371600" cy="1371600"/>
            </a:xfrm>
            <a:prstGeom prst="rect">
              <a:avLst/>
            </a:prstGeom>
            <a:noFill/>
            <a:ln w="9525">
              <a:noFill/>
              <a:miter lim="800000"/>
              <a:headEnd/>
              <a:tailEnd/>
            </a:ln>
          </p:spPr>
        </p:pic>
        <p:pic>
          <p:nvPicPr>
            <p:cNvPr id="14" name="Picture 9" descr="http://webpages.charter.net/gdp3/images/NumenLumen-redsmall.gif"/>
            <p:cNvPicPr>
              <a:picLocks noChangeAspect="1"/>
            </p:cNvPicPr>
            <p:nvPr userDrawn="1"/>
          </p:nvPicPr>
          <p:blipFill rotWithShape="1">
            <a:blip r:embed="rId5"/>
            <a:srcRect l="5784" t="1081" r="3076" b="5508"/>
            <a:stretch/>
          </p:blipFill>
          <p:spPr bwMode="auto">
            <a:xfrm>
              <a:off x="3693126" y="5257800"/>
              <a:ext cx="1331119" cy="1344144"/>
            </a:xfrm>
            <a:prstGeom prst="rect">
              <a:avLst/>
            </a:prstGeom>
            <a:noFill/>
            <a:ln w="9525">
              <a:noFill/>
              <a:miter lim="800000"/>
              <a:headEnd/>
              <a:tailEnd/>
            </a:ln>
          </p:spPr>
        </p:pic>
        <p:pic>
          <p:nvPicPr>
            <p:cNvPr id="15" name="Picture 6" descr="http://upload.wikimedia.org/wikipedia/en/thumb/4/44/MIT_Seal.svg/200px-MIT_Seal.svg.png"/>
            <p:cNvPicPr>
              <a:picLocks noChangeAspect="1"/>
            </p:cNvPicPr>
            <p:nvPr userDrawn="1"/>
          </p:nvPicPr>
          <p:blipFill>
            <a:blip r:embed="rId6"/>
            <a:srcRect/>
            <a:stretch>
              <a:fillRect/>
            </a:stretch>
          </p:blipFill>
          <p:spPr bwMode="auto">
            <a:xfrm>
              <a:off x="457200" y="5268686"/>
              <a:ext cx="1371600" cy="1371600"/>
            </a:xfrm>
            <a:prstGeom prst="rect">
              <a:avLst/>
            </a:prstGeom>
            <a:noFill/>
            <a:ln w="9525">
              <a:noFill/>
              <a:miter lim="800000"/>
              <a:headEnd/>
              <a:tailEnd/>
            </a:ln>
          </p:spPr>
        </p:pic>
      </p:grpSp>
    </p:spTree>
    <p:extLst>
      <p:ext uri="{BB962C8B-B14F-4D97-AF65-F5344CB8AC3E}">
        <p14:creationId xmlns:p14="http://schemas.microsoft.com/office/powerpoint/2010/main" val="7909287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85800"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413812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0" y="152400"/>
            <a:ext cx="7543800" cy="533400"/>
          </a:xfrm>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0100" y="838200"/>
            <a:ext cx="7543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38901678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0" y="152400"/>
            <a:ext cx="7543800" cy="5334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0100" y="838200"/>
            <a:ext cx="36957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838200"/>
            <a:ext cx="3657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34986322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80803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447800"/>
            <a:ext cx="4040188" cy="44958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80803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447800"/>
            <a:ext cx="4041775" cy="44958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800100" y="152400"/>
            <a:ext cx="7543800" cy="533400"/>
          </a:xfrm>
        </p:spPr>
        <p:txBody>
          <a:bodyPr/>
          <a:lstStyle/>
          <a:p>
            <a:r>
              <a:rPr lang="en-US" smtClean="0"/>
              <a:t>Click to edit Master title style</a:t>
            </a:r>
            <a:endParaRPr lang="en-US"/>
          </a:p>
        </p:txBody>
      </p:sp>
      <p:sp>
        <p:nvSpPr>
          <p:cNvPr id="9" name="Text Placeholder 8"/>
          <p:cNvSpPr>
            <a:spLocks noGrp="1"/>
          </p:cNvSpPr>
          <p:nvPr>
            <p:ph type="body" sz="quarter" idx="10" hasCustomPrompt="1"/>
          </p:nvPr>
        </p:nvSpPr>
        <p:spPr>
          <a:xfrm>
            <a:off x="1333500" y="5943600"/>
            <a:ext cx="6477000" cy="381000"/>
          </a:xfrm>
        </p:spPr>
        <p:txBody>
          <a:bodyPr anchor="b">
            <a:normAutofit/>
          </a:bodyPr>
          <a:lstStyle>
            <a:lvl1pPr marL="0" indent="0" algn="ctr">
              <a:lnSpc>
                <a:spcPct val="100000"/>
              </a:lnSpc>
              <a:buNone/>
              <a:defRPr sz="1000" b="0" i="1" baseline="0">
                <a:solidFill>
                  <a:schemeClr val="tx1"/>
                </a:solidFill>
                <a:latin typeface="Times New Roman" panose="02020603050405020304" pitchFamily="18" charset="0"/>
                <a:cs typeface="Times New Roman" panose="02020603050405020304" pitchFamily="18" charset="0"/>
              </a:defRPr>
            </a:lvl1pPr>
          </a:lstStyle>
          <a:p>
            <a:pPr lvl="0"/>
            <a:r>
              <a:rPr lang="en-US" dirty="0" smtClean="0"/>
              <a:t>Click to add reference citations.</a:t>
            </a:r>
            <a:endParaRPr lang="en-US" dirty="0"/>
          </a:p>
        </p:txBody>
      </p:sp>
    </p:spTree>
    <p:extLst>
      <p:ext uri="{BB962C8B-B14F-4D97-AF65-F5344CB8AC3E}">
        <p14:creationId xmlns:p14="http://schemas.microsoft.com/office/powerpoint/2010/main" val="7589981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330434"/>
            <a:ext cx="9144000" cy="527566"/>
          </a:xfrm>
          <a:prstGeom prst="rect">
            <a:avLst/>
          </a:prstGeom>
          <a:gradFill flip="none" rotWithShape="1">
            <a:gsLst>
              <a:gs pos="0">
                <a:schemeClr val="accent3"/>
              </a:gs>
              <a:gs pos="90000">
                <a:srgbClr val="FFFFFF"/>
              </a:gs>
              <a:gs pos="25000">
                <a:schemeClr val="accent3"/>
              </a:gs>
            </a:gsLst>
            <a:lin ang="0" scaled="0"/>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1026" name="Rectangle 3"/>
          <p:cNvSpPr>
            <a:spLocks noGrp="1" noChangeArrowheads="1"/>
          </p:cNvSpPr>
          <p:nvPr userDrawn="1">
            <p:ph type="title"/>
          </p:nvPr>
        </p:nvSpPr>
        <p:spPr bwMode="auto">
          <a:xfrm>
            <a:off x="800100" y="1524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4"/>
          <p:cNvSpPr>
            <a:spLocks noGrp="1" noChangeArrowheads="1"/>
          </p:cNvSpPr>
          <p:nvPr userDrawn="1">
            <p:ph type="body" idx="1"/>
          </p:nvPr>
        </p:nvSpPr>
        <p:spPr bwMode="auto">
          <a:xfrm>
            <a:off x="800100" y="838200"/>
            <a:ext cx="7543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TextBox 9"/>
          <p:cNvSpPr txBox="1"/>
          <p:nvPr userDrawn="1"/>
        </p:nvSpPr>
        <p:spPr>
          <a:xfrm>
            <a:off x="8458200" y="6412468"/>
            <a:ext cx="541867" cy="369332"/>
          </a:xfrm>
          <a:prstGeom prst="rect">
            <a:avLst/>
          </a:prstGeom>
          <a:noFill/>
        </p:spPr>
        <p:txBody>
          <a:bodyPr wrap="square" rtlCol="0" anchor="ctr">
            <a:spAutoFit/>
          </a:bodyPr>
          <a:lstStyle/>
          <a:p>
            <a:pPr algn="ctr"/>
            <a:fld id="{DEF7BA69-E174-4C65-BFFE-4FDA1FCDE437}" type="slidenum">
              <a:rPr lang="en-US" sz="2000" b="1" i="0" smtClean="0">
                <a:solidFill>
                  <a:schemeClr val="accent3"/>
                </a:solidFill>
                <a:latin typeface="+mj-lt"/>
              </a:rPr>
              <a:pPr algn="ctr"/>
              <a:t>‹#›</a:t>
            </a:fld>
            <a:endParaRPr lang="en-US" sz="2000" b="1" i="0" dirty="0">
              <a:solidFill>
                <a:schemeClr val="accent3"/>
              </a:solidFill>
              <a:latin typeface="+mj-lt"/>
            </a:endParaRPr>
          </a:p>
        </p:txBody>
      </p:sp>
      <p:sp>
        <p:nvSpPr>
          <p:cNvPr id="11" name="TextBox 10"/>
          <p:cNvSpPr txBox="1"/>
          <p:nvPr userDrawn="1"/>
        </p:nvSpPr>
        <p:spPr>
          <a:xfrm>
            <a:off x="872092" y="6343696"/>
            <a:ext cx="2328307" cy="507831"/>
          </a:xfrm>
          <a:prstGeom prst="rect">
            <a:avLst/>
          </a:prstGeom>
          <a:noFill/>
        </p:spPr>
        <p:txBody>
          <a:bodyPr wrap="square" rtlCol="0" anchor="ctr">
            <a:spAutoFit/>
          </a:bodyPr>
          <a:lstStyle/>
          <a:p>
            <a:pPr algn="l"/>
            <a:r>
              <a:rPr lang="en-US" sz="1500" b="1" i="0" dirty="0" smtClean="0">
                <a:ln w="6350" cap="rnd">
                  <a:noFill/>
                </a:ln>
                <a:solidFill>
                  <a:schemeClr val="bg1"/>
                </a:solidFill>
                <a:effectLst/>
                <a:latin typeface="+mn-lt"/>
              </a:rPr>
              <a:t>UCB</a:t>
            </a:r>
            <a:r>
              <a:rPr lang="en-US" sz="1500" b="1" i="0" baseline="0" dirty="0" smtClean="0">
                <a:ln w="6350" cap="rnd">
                  <a:noFill/>
                </a:ln>
                <a:solidFill>
                  <a:schemeClr val="bg1"/>
                </a:solidFill>
                <a:effectLst/>
                <a:latin typeface="+mn-lt"/>
              </a:rPr>
              <a:t> Nuclear Engineering</a:t>
            </a:r>
          </a:p>
          <a:p>
            <a:pPr algn="l"/>
            <a:r>
              <a:rPr lang="en-US" sz="1500" b="1" i="0" baseline="0" dirty="0" smtClean="0">
                <a:ln w="6350" cap="rnd">
                  <a:noFill/>
                </a:ln>
                <a:solidFill>
                  <a:schemeClr val="bg1"/>
                </a:solidFill>
                <a:effectLst/>
                <a:latin typeface="+mn-lt"/>
              </a:rPr>
              <a:t>Thermal Hydraulics Lab</a:t>
            </a:r>
            <a:endParaRPr lang="en-US" sz="1500" b="1" i="0" dirty="0">
              <a:ln w="6350" cap="rnd">
                <a:noFill/>
              </a:ln>
              <a:solidFill>
                <a:schemeClr val="bg1"/>
              </a:solidFill>
              <a:effectLst/>
              <a:latin typeface="+mn-lt"/>
            </a:endParaRPr>
          </a:p>
        </p:txBody>
      </p:sp>
      <p:cxnSp>
        <p:nvCxnSpPr>
          <p:cNvPr id="8" name="Straight Connector 7"/>
          <p:cNvCxnSpPr/>
          <p:nvPr userDrawn="1"/>
        </p:nvCxnSpPr>
        <p:spPr bwMode="auto">
          <a:xfrm>
            <a:off x="-9525" y="6330434"/>
            <a:ext cx="9153525" cy="0"/>
          </a:xfrm>
          <a:prstGeom prst="line">
            <a:avLst/>
          </a:prstGeom>
          <a:solidFill>
            <a:schemeClr val="bg1"/>
          </a:solidFill>
          <a:ln w="41275" cap="flat" cmpd="sng" algn="ctr">
            <a:gradFill>
              <a:gsLst>
                <a:gs pos="0">
                  <a:schemeClr val="accent2"/>
                </a:gs>
                <a:gs pos="25000">
                  <a:schemeClr val="accent2"/>
                </a:gs>
                <a:gs pos="100000">
                  <a:schemeClr val="bg1"/>
                </a:gs>
              </a:gsLst>
              <a:lin ang="0" scaled="0"/>
            </a:gradFill>
            <a:prstDash val="solid"/>
            <a:round/>
            <a:headEnd type="none" w="med" len="med"/>
            <a:tailEnd type="none" w="med" len="med"/>
          </a:ln>
          <a:effectLst/>
        </p:spPr>
      </p:cxnSp>
      <p:sp>
        <p:nvSpPr>
          <p:cNvPr id="9" name="Oval 8"/>
          <p:cNvSpPr/>
          <p:nvPr userDrawn="1"/>
        </p:nvSpPr>
        <p:spPr bwMode="auto">
          <a:xfrm>
            <a:off x="76200" y="6019800"/>
            <a:ext cx="800100" cy="800100"/>
          </a:xfrm>
          <a:prstGeom prst="ellipse">
            <a:avLst/>
          </a:prstGeom>
          <a:solidFill>
            <a:schemeClr val="bg1"/>
          </a:solidFill>
          <a:ln w="28575" cap="flat" cmpd="sng" algn="ctr">
            <a:solidFill>
              <a:srgbClr val="00457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pic>
        <p:nvPicPr>
          <p:cNvPr id="3" name="Picture 2"/>
          <p:cNvPicPr>
            <a:picLocks noChangeAspect="1"/>
          </p:cNvPicPr>
          <p:nvPr userDrawn="1"/>
        </p:nvPicPr>
        <p:blipFill rotWithShape="1">
          <a:blip r:embed="rId15">
            <a:clrChange>
              <a:clrFrom>
                <a:srgbClr val="FDFDFD"/>
              </a:clrFrom>
              <a:clrTo>
                <a:srgbClr val="FDFDFD">
                  <a:alpha val="0"/>
                </a:srgbClr>
              </a:clrTo>
            </a:clrChange>
            <a:extLst>
              <a:ext uri="{BEBA8EAE-BF5A-486C-A8C5-ECC9F3942E4B}">
                <a14:imgProps xmlns:a14="http://schemas.microsoft.com/office/drawing/2010/main">
                  <a14:imgLayer r:embed="rId16">
                    <a14:imgEffect>
                      <a14:backgroundRemoval t="1876" b="98124" l="1501" r="98311">
                        <a14:foregroundMark x1="12195" y1="18386" x2="28705" y2="7129"/>
                        <a14:foregroundMark x1="4128" y1="66604" x2="1501" y2="44653"/>
                        <a14:foregroundMark x1="29268" y1="93246" x2="43902" y2="98124"/>
                        <a14:foregroundMark x1="97936" y1="54034" x2="98499" y2="41463"/>
                        <a14:foregroundMark x1="46154" y1="2251" x2="57786" y2="1876"/>
                      </a14:backgroundRemoval>
                    </a14:imgEffect>
                  </a14:imgLayer>
                </a14:imgProps>
              </a:ext>
              <a:ext uri="{28A0092B-C50C-407E-A947-70E740481C1C}">
                <a14:useLocalDpi xmlns:a14="http://schemas.microsoft.com/office/drawing/2010/main" val="0"/>
              </a:ext>
            </a:extLst>
          </a:blip>
          <a:srcRect l="867" t="797" r="869" b="1502"/>
          <a:stretch/>
        </p:blipFill>
        <p:spPr>
          <a:xfrm>
            <a:off x="80409" y="6026272"/>
            <a:ext cx="791683" cy="787156"/>
          </a:xfrm>
          <a:prstGeom prst="rect">
            <a:avLst/>
          </a:prstGeom>
          <a:ln>
            <a:noFill/>
          </a:ln>
        </p:spPr>
      </p:pic>
      <p:sp>
        <p:nvSpPr>
          <p:cNvPr id="18" name="TextBox 17"/>
          <p:cNvSpPr txBox="1"/>
          <p:nvPr userDrawn="1"/>
        </p:nvSpPr>
        <p:spPr>
          <a:xfrm>
            <a:off x="5486400" y="6384768"/>
            <a:ext cx="2971801" cy="424732"/>
          </a:xfrm>
          <a:prstGeom prst="rect">
            <a:avLst/>
          </a:prstGeom>
          <a:noFill/>
        </p:spPr>
        <p:txBody>
          <a:bodyPr wrap="square" rtlCol="0" anchor="ctr">
            <a:spAutoFit/>
          </a:bodyPr>
          <a:lstStyle/>
          <a:p>
            <a:pPr algn="r"/>
            <a:r>
              <a:rPr lang="en-US" sz="1200" b="0" i="0" dirty="0" smtClean="0">
                <a:ln w="6350" cap="rnd">
                  <a:noFill/>
                </a:ln>
                <a:solidFill>
                  <a:schemeClr val="accent3"/>
                </a:solidFill>
                <a:effectLst/>
                <a:latin typeface="Times New Roman" panose="02020603050405020304" pitchFamily="18" charset="0"/>
                <a:cs typeface="Times New Roman" panose="02020603050405020304" pitchFamily="18" charset="0"/>
              </a:rPr>
              <a:t>XPETS Module</a:t>
            </a:r>
            <a:r>
              <a:rPr lang="en-US" sz="1200" b="0" i="0" baseline="0" dirty="0" smtClean="0">
                <a:ln w="6350" cap="rnd">
                  <a:noFill/>
                </a:ln>
                <a:solidFill>
                  <a:schemeClr val="accent3"/>
                </a:solidFill>
                <a:effectLst/>
                <a:latin typeface="Times New Roman" panose="02020603050405020304" pitchFamily="18" charset="0"/>
                <a:cs typeface="Times New Roman" panose="02020603050405020304" pitchFamily="18" charset="0"/>
              </a:rPr>
              <a:t> 2</a:t>
            </a:r>
          </a:p>
          <a:p>
            <a:pPr algn="r"/>
            <a:r>
              <a:rPr lang="en-US" sz="1200" b="0" i="0" baseline="0" dirty="0" smtClean="0">
                <a:ln w="6350" cap="rnd">
                  <a:noFill/>
                </a:ln>
                <a:solidFill>
                  <a:schemeClr val="accent3"/>
                </a:solidFill>
                <a:effectLst/>
                <a:latin typeface="Times New Roman" panose="02020603050405020304" pitchFamily="18" charset="0"/>
                <a:cs typeface="Times New Roman" panose="02020603050405020304" pitchFamily="18" charset="0"/>
              </a:rPr>
              <a:t>Summary and User’s Manual</a:t>
            </a:r>
            <a:endParaRPr lang="en-US" sz="1200" b="0" i="0" dirty="0" smtClean="0">
              <a:ln w="6350" cap="rnd">
                <a:noFill/>
              </a:ln>
              <a:solidFill>
                <a:schemeClr val="accent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722865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1" r:id="rId6"/>
    <p:sldLayoutId id="2147483670" r:id="rId7"/>
    <p:sldLayoutId id="2147483672" r:id="rId8"/>
    <p:sldLayoutId id="2147483673" r:id="rId9"/>
    <p:sldLayoutId id="2147483674" r:id="rId10"/>
    <p:sldLayoutId id="2147483675" r:id="rId11"/>
    <p:sldLayoutId id="2147483676" r:id="rId12"/>
    <p:sldLayoutId id="2147483677" r:id="rId13"/>
  </p:sldLayoutIdLst>
  <p:timing>
    <p:tnLst>
      <p:par>
        <p:cTn id="1" dur="indefinite" restart="never" nodeType="tmRoot"/>
      </p:par>
    </p:tnLst>
  </p:timing>
  <p:txStyles>
    <p:titleStyle>
      <a:lvl1pPr algn="ctr" rtl="0" eaLnBrk="1" fontAlgn="base" hangingPunct="1">
        <a:lnSpc>
          <a:spcPct val="90000"/>
        </a:lnSpc>
        <a:spcBef>
          <a:spcPct val="0"/>
        </a:spcBef>
        <a:spcAft>
          <a:spcPct val="0"/>
        </a:spcAft>
        <a:defRPr sz="2800" b="1">
          <a:solidFill>
            <a:schemeClr val="accent1"/>
          </a:solidFill>
          <a:latin typeface="+mj-lt"/>
          <a:ea typeface="ＭＳ Ｐゴシック" pitchFamily="-108" charset="-128"/>
          <a:cs typeface="ＭＳ Ｐゴシック" pitchFamily="-108" charset="-128"/>
        </a:defRPr>
      </a:lvl1pPr>
      <a:lvl2pPr algn="ctr" rtl="0" eaLnBrk="1" fontAlgn="base" hangingPunct="1">
        <a:lnSpc>
          <a:spcPct val="90000"/>
        </a:lnSpc>
        <a:spcBef>
          <a:spcPct val="0"/>
        </a:spcBef>
        <a:spcAft>
          <a:spcPct val="0"/>
        </a:spcAft>
        <a:defRPr sz="2400" b="1">
          <a:solidFill>
            <a:srgbClr val="0039F0"/>
          </a:solidFill>
          <a:latin typeface="Times" pitchFamily="-108" charset="0"/>
          <a:ea typeface="ＭＳ Ｐゴシック" pitchFamily="-108" charset="-128"/>
          <a:cs typeface="ＭＳ Ｐゴシック" pitchFamily="-108" charset="-128"/>
        </a:defRPr>
      </a:lvl2pPr>
      <a:lvl3pPr algn="ctr" rtl="0" eaLnBrk="1" fontAlgn="base" hangingPunct="1">
        <a:lnSpc>
          <a:spcPct val="90000"/>
        </a:lnSpc>
        <a:spcBef>
          <a:spcPct val="0"/>
        </a:spcBef>
        <a:spcAft>
          <a:spcPct val="0"/>
        </a:spcAft>
        <a:defRPr sz="2400" b="1">
          <a:solidFill>
            <a:srgbClr val="0039F0"/>
          </a:solidFill>
          <a:latin typeface="Times" pitchFamily="-108" charset="0"/>
          <a:ea typeface="ＭＳ Ｐゴシック" pitchFamily="-108" charset="-128"/>
          <a:cs typeface="ＭＳ Ｐゴシック" pitchFamily="-108" charset="-128"/>
        </a:defRPr>
      </a:lvl3pPr>
      <a:lvl4pPr algn="ctr" rtl="0" eaLnBrk="1" fontAlgn="base" hangingPunct="1">
        <a:lnSpc>
          <a:spcPct val="90000"/>
        </a:lnSpc>
        <a:spcBef>
          <a:spcPct val="0"/>
        </a:spcBef>
        <a:spcAft>
          <a:spcPct val="0"/>
        </a:spcAft>
        <a:defRPr sz="2400" b="1">
          <a:solidFill>
            <a:srgbClr val="0039F0"/>
          </a:solidFill>
          <a:latin typeface="Times" pitchFamily="-108" charset="0"/>
          <a:ea typeface="ＭＳ Ｐゴシック" pitchFamily="-108" charset="-128"/>
          <a:cs typeface="ＭＳ Ｐゴシック" pitchFamily="-108" charset="-128"/>
        </a:defRPr>
      </a:lvl4pPr>
      <a:lvl5pPr algn="ctr" rtl="0" eaLnBrk="1" fontAlgn="base" hangingPunct="1">
        <a:lnSpc>
          <a:spcPct val="90000"/>
        </a:lnSpc>
        <a:spcBef>
          <a:spcPct val="0"/>
        </a:spcBef>
        <a:spcAft>
          <a:spcPct val="0"/>
        </a:spcAft>
        <a:defRPr sz="2400" b="1">
          <a:solidFill>
            <a:srgbClr val="0039F0"/>
          </a:solidFill>
          <a:latin typeface="Times" pitchFamily="-108" charset="0"/>
          <a:ea typeface="ＭＳ Ｐゴシック" pitchFamily="-108" charset="-128"/>
          <a:cs typeface="ＭＳ Ｐゴシック" pitchFamily="-108" charset="-128"/>
        </a:defRPr>
      </a:lvl5pPr>
      <a:lvl6pPr marL="457200" algn="ctr" rtl="0" eaLnBrk="1" fontAlgn="base" hangingPunct="1">
        <a:lnSpc>
          <a:spcPct val="90000"/>
        </a:lnSpc>
        <a:spcBef>
          <a:spcPct val="0"/>
        </a:spcBef>
        <a:spcAft>
          <a:spcPct val="0"/>
        </a:spcAft>
        <a:defRPr sz="2400" b="1">
          <a:solidFill>
            <a:srgbClr val="0039F0"/>
          </a:solidFill>
          <a:latin typeface="Times" pitchFamily="-108" charset="0"/>
        </a:defRPr>
      </a:lvl6pPr>
      <a:lvl7pPr marL="914400" algn="ctr" rtl="0" eaLnBrk="1" fontAlgn="base" hangingPunct="1">
        <a:lnSpc>
          <a:spcPct val="90000"/>
        </a:lnSpc>
        <a:spcBef>
          <a:spcPct val="0"/>
        </a:spcBef>
        <a:spcAft>
          <a:spcPct val="0"/>
        </a:spcAft>
        <a:defRPr sz="2400" b="1">
          <a:solidFill>
            <a:srgbClr val="0039F0"/>
          </a:solidFill>
          <a:latin typeface="Times" pitchFamily="-108" charset="0"/>
        </a:defRPr>
      </a:lvl7pPr>
      <a:lvl8pPr marL="1371600" algn="ctr" rtl="0" eaLnBrk="1" fontAlgn="base" hangingPunct="1">
        <a:lnSpc>
          <a:spcPct val="90000"/>
        </a:lnSpc>
        <a:spcBef>
          <a:spcPct val="0"/>
        </a:spcBef>
        <a:spcAft>
          <a:spcPct val="0"/>
        </a:spcAft>
        <a:defRPr sz="2400" b="1">
          <a:solidFill>
            <a:srgbClr val="0039F0"/>
          </a:solidFill>
          <a:latin typeface="Times" pitchFamily="-108" charset="0"/>
        </a:defRPr>
      </a:lvl8pPr>
      <a:lvl9pPr marL="1828800" algn="ctr" rtl="0" eaLnBrk="1" fontAlgn="base" hangingPunct="1">
        <a:lnSpc>
          <a:spcPct val="90000"/>
        </a:lnSpc>
        <a:spcBef>
          <a:spcPct val="0"/>
        </a:spcBef>
        <a:spcAft>
          <a:spcPct val="0"/>
        </a:spcAft>
        <a:defRPr sz="2400" b="1">
          <a:solidFill>
            <a:srgbClr val="0039F0"/>
          </a:solidFill>
          <a:latin typeface="Times" pitchFamily="-108" charset="0"/>
        </a:defRPr>
      </a:lvl9pPr>
    </p:titleStyle>
    <p:bodyStyle>
      <a:lvl1pPr marL="285750" indent="-2857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pitchFamily="-108" charset="-128"/>
          <a:cs typeface="ＭＳ Ｐゴシック" pitchFamily="-108"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28.bin"/><Relationship Id="rId5" Type="http://schemas.openxmlformats.org/officeDocument/2006/relationships/image" Target="../media/image29.w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geomalgorithms.com/a06-_intersect-2.html"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2.wmf"/><Relationship Id="rId4" Type="http://schemas.openxmlformats.org/officeDocument/2006/relationships/image" Target="../media/image43.png"/><Relationship Id="rId9"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wmf"/><Relationship Id="rId3" Type="http://schemas.openxmlformats.org/officeDocument/2006/relationships/notesSlide" Target="../notesSlides/notesSlide2.xml"/><Relationship Id="rId7" Type="http://schemas.openxmlformats.org/officeDocument/2006/relationships/image" Target="../media/image10.wmf"/><Relationship Id="rId12" Type="http://schemas.openxmlformats.org/officeDocument/2006/relationships/oleObject" Target="../embeddings/oleObject5.bin"/><Relationship Id="rId17" Type="http://schemas.openxmlformats.org/officeDocument/2006/relationships/image" Target="../media/image15.wmf"/><Relationship Id="rId2" Type="http://schemas.openxmlformats.org/officeDocument/2006/relationships/slideLayout" Target="../slideLayouts/slideLayout7.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2.wmf"/><Relationship Id="rId5" Type="http://schemas.openxmlformats.org/officeDocument/2006/relationships/oleObject" Target="../embeddings/oleObject31.bin"/><Relationship Id="rId4" Type="http://schemas.openxmlformats.org/officeDocument/2006/relationships/image" Target="../media/image6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63.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3.wmf"/><Relationship Id="rId3" Type="http://schemas.openxmlformats.org/officeDocument/2006/relationships/notesSlide" Target="../notesSlides/notesSlide3.xml"/><Relationship Id="rId7" Type="http://schemas.openxmlformats.org/officeDocument/2006/relationships/image" Target="../media/image10.wmf"/><Relationship Id="rId12" Type="http://schemas.openxmlformats.org/officeDocument/2006/relationships/oleObject" Target="../embeddings/oleObject12.bin"/><Relationship Id="rId17" Type="http://schemas.openxmlformats.org/officeDocument/2006/relationships/image" Target="../media/image15.wmf"/><Relationship Id="rId2" Type="http://schemas.openxmlformats.org/officeDocument/2006/relationships/slideLayout" Target="../slideLayouts/slideLayout7.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1.wmf"/><Relationship Id="rId1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2.wmf"/><Relationship Id="rId4" Type="http://schemas.openxmlformats.org/officeDocument/2006/relationships/image" Target="../media/image21.wmf"/><Relationship Id="rId9" Type="http://schemas.openxmlformats.org/officeDocument/2006/relationships/oleObject" Target="../embeddings/oleObject18.bin"/><Relationship Id="rId14" Type="http://schemas.openxmlformats.org/officeDocument/2006/relationships/image" Target="../media/image23.wmf"/></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1.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13.wmf"/><Relationship Id="rId4" Type="http://schemas.openxmlformats.org/officeDocument/2006/relationships/image" Target="../media/image24.wmf"/><Relationship Id="rId9" Type="http://schemas.openxmlformats.org/officeDocument/2006/relationships/oleObject" Target="../embeddings/oleObject24.bin"/><Relationship Id="rId1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smtClean="0"/>
              <a:t>XPETS Module 2</a:t>
            </a:r>
            <a:br>
              <a:rPr lang="en-US" dirty="0" smtClean="0"/>
            </a:br>
            <a:r>
              <a:rPr lang="en-US" dirty="0" smtClean="0"/>
              <a:t>Summary and User’s Manual</a:t>
            </a:r>
            <a:endParaRPr lang="en-US" dirty="0"/>
          </a:p>
        </p:txBody>
      </p:sp>
      <p:sp>
        <p:nvSpPr>
          <p:cNvPr id="13" name="Subtitle 12"/>
          <p:cNvSpPr>
            <a:spLocks noGrp="1"/>
          </p:cNvSpPr>
          <p:nvPr>
            <p:ph type="subTitle" idx="1"/>
          </p:nvPr>
        </p:nvSpPr>
        <p:spPr/>
        <p:txBody>
          <a:bodyPr/>
          <a:lstStyle/>
          <a:p>
            <a:r>
              <a:rPr lang="en-US" dirty="0" smtClean="0"/>
              <a:t>By Grant Buster</a:t>
            </a:r>
          </a:p>
          <a:p>
            <a:r>
              <a:rPr lang="en-US" dirty="0" smtClean="0"/>
              <a:t>May 27, 2015</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Geometry Solved!</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geo.mat</a:t>
            </a:r>
            <a:r>
              <a:rPr lang="en-US" dirty="0" smtClean="0"/>
              <a:t> file should now be good to go!</a:t>
            </a:r>
          </a:p>
          <a:p>
            <a:r>
              <a:rPr lang="en-US" dirty="0" smtClean="0"/>
              <a:t>Two other important parameters:</a:t>
            </a:r>
          </a:p>
          <a:p>
            <a:pPr lvl="1"/>
            <a:r>
              <a:rPr lang="en-US" dirty="0" smtClean="0"/>
              <a:t>The detector has 6993 pixels per meter (PPM)</a:t>
            </a:r>
          </a:p>
          <a:p>
            <a:pPr lvl="1"/>
            <a:r>
              <a:rPr lang="en-US" dirty="0" smtClean="0"/>
              <a:t>A pin/pebble diameter is 0.01257 (m)</a:t>
            </a:r>
          </a:p>
          <a:p>
            <a:r>
              <a:rPr lang="en-US" dirty="0"/>
              <a:t>The </a:t>
            </a:r>
            <a:r>
              <a:rPr lang="en-US" dirty="0" err="1"/>
              <a:t>geo.mat</a:t>
            </a:r>
            <a:r>
              <a:rPr lang="en-US" dirty="0"/>
              <a:t> </a:t>
            </a:r>
            <a:r>
              <a:rPr lang="en-US" dirty="0" smtClean="0"/>
              <a:t>file should be placed in the active directory, and loaded before module2 starts to run</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4699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0"/>
            <a:ext cx="7543800" cy="533400"/>
          </a:xfrm>
        </p:spPr>
        <p:txBody>
          <a:bodyPr/>
          <a:lstStyle/>
          <a:p>
            <a:r>
              <a:rPr lang="en-US" dirty="0" smtClean="0"/>
              <a:t>XPETS Module 2</a:t>
            </a:r>
            <a:br>
              <a:rPr lang="en-US" dirty="0" smtClean="0"/>
            </a:br>
            <a:r>
              <a:rPr lang="en-US" sz="1800" dirty="0" smtClean="0"/>
              <a:t>3D Bed Reconstruction</a:t>
            </a:r>
            <a:endParaRPr lang="en-US" sz="1800" dirty="0"/>
          </a:p>
        </p:txBody>
      </p:sp>
    </p:spTree>
    <p:extLst>
      <p:ext uri="{BB962C8B-B14F-4D97-AF65-F5344CB8AC3E}">
        <p14:creationId xmlns:p14="http://schemas.microsoft.com/office/powerpoint/2010/main" val="280555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Code Architecture</a:t>
            </a:r>
            <a:endParaRPr lang="en-US" dirty="0"/>
          </a:p>
        </p:txBody>
      </p:sp>
      <p:sp>
        <p:nvSpPr>
          <p:cNvPr id="5" name="Rounded Rectangle 4"/>
          <p:cNvSpPr/>
          <p:nvPr/>
        </p:nvSpPr>
        <p:spPr bwMode="auto">
          <a:xfrm>
            <a:off x="228600" y="1905000"/>
            <a:ext cx="1676400"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RUN_2015MMDD.m</a:t>
            </a:r>
            <a:endParaRPr kumimoji="0" lang="en-US" sz="1200" b="0" i="0" u="none" strike="noStrike" cap="none" normalizeH="0" baseline="0" dirty="0">
              <a:ln>
                <a:noFill/>
              </a:ln>
              <a:solidFill>
                <a:schemeClr val="tx1"/>
              </a:solidFill>
              <a:effectLst/>
              <a:latin typeface="Times" pitchFamily="-108" charset="0"/>
            </a:endParaRPr>
          </a:p>
        </p:txBody>
      </p:sp>
      <p:cxnSp>
        <p:nvCxnSpPr>
          <p:cNvPr id="7" name="Straight Arrow Connector 6"/>
          <p:cNvCxnSpPr>
            <a:stCxn id="5" idx="3"/>
            <a:endCxn id="8" idx="1"/>
          </p:cNvCxnSpPr>
          <p:nvPr/>
        </p:nvCxnSpPr>
        <p:spPr bwMode="auto">
          <a:xfrm>
            <a:off x="1905000" y="2057400"/>
            <a:ext cx="618858" cy="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8" name="Rounded Rectangle 7"/>
          <p:cNvSpPr/>
          <p:nvPr/>
        </p:nvSpPr>
        <p:spPr bwMode="auto">
          <a:xfrm>
            <a:off x="2523858" y="1905000"/>
            <a:ext cx="1438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onetwo3D_script.m</a:t>
            </a:r>
            <a:endParaRPr kumimoji="0" lang="en-US" sz="1200" b="0" i="0" u="none" strike="noStrike" cap="none" normalizeH="0" baseline="0" dirty="0">
              <a:ln>
                <a:noFill/>
              </a:ln>
              <a:solidFill>
                <a:schemeClr val="tx1"/>
              </a:solidFill>
              <a:effectLst/>
              <a:latin typeface="Times" pitchFamily="-108" charset="0"/>
            </a:endParaRPr>
          </a:p>
        </p:txBody>
      </p:sp>
      <p:grpSp>
        <p:nvGrpSpPr>
          <p:cNvPr id="17" name="Group 16"/>
          <p:cNvGrpSpPr/>
          <p:nvPr/>
        </p:nvGrpSpPr>
        <p:grpSpPr>
          <a:xfrm>
            <a:off x="2057400" y="2743200"/>
            <a:ext cx="2362200" cy="1676400"/>
            <a:chOff x="1851945" y="2514600"/>
            <a:chExt cx="2362200" cy="1676400"/>
          </a:xfrm>
        </p:grpSpPr>
        <p:sp>
          <p:nvSpPr>
            <p:cNvPr id="12" name="Rounded Rectangle 11"/>
            <p:cNvSpPr/>
            <p:nvPr/>
          </p:nvSpPr>
          <p:spPr bwMode="auto">
            <a:xfrm>
              <a:off x="2313774" y="2590800"/>
              <a:ext cx="1438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Place3D.m</a:t>
              </a:r>
              <a:endParaRPr kumimoji="0" lang="en-US" sz="1200" b="0" i="0" u="none" strike="noStrike" cap="none" normalizeH="0" baseline="0" dirty="0">
                <a:ln>
                  <a:noFill/>
                </a:ln>
                <a:solidFill>
                  <a:schemeClr val="tx1"/>
                </a:solidFill>
                <a:effectLst/>
                <a:latin typeface="Times" pitchFamily="-108" charset="0"/>
              </a:endParaRPr>
            </a:p>
          </p:txBody>
        </p:sp>
        <p:sp>
          <p:nvSpPr>
            <p:cNvPr id="13" name="Rounded Rectangle 12"/>
            <p:cNvSpPr/>
            <p:nvPr/>
          </p:nvSpPr>
          <p:spPr bwMode="auto">
            <a:xfrm>
              <a:off x="2161374" y="2971800"/>
              <a:ext cx="17433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Phase1_Parallel_Find.m</a:t>
              </a:r>
              <a:endParaRPr kumimoji="0" lang="en-US" sz="1200" b="0" i="0" u="none" strike="noStrike" cap="none" normalizeH="0" baseline="0" dirty="0">
                <a:ln>
                  <a:noFill/>
                </a:ln>
                <a:solidFill>
                  <a:schemeClr val="tx1"/>
                </a:solidFill>
                <a:effectLst/>
                <a:latin typeface="Times" pitchFamily="-108" charset="0"/>
              </a:endParaRPr>
            </a:p>
          </p:txBody>
        </p:sp>
        <p:sp>
          <p:nvSpPr>
            <p:cNvPr id="14" name="Rounded Rectangle 13"/>
            <p:cNvSpPr/>
            <p:nvPr/>
          </p:nvSpPr>
          <p:spPr bwMode="auto">
            <a:xfrm>
              <a:off x="1914258" y="3352800"/>
              <a:ext cx="2200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Phase2_Eliminate_Outsiders.m</a:t>
              </a:r>
              <a:endParaRPr kumimoji="0" lang="en-US" sz="1200" b="0" i="0" u="none" strike="noStrike" cap="none" normalizeH="0" baseline="0" dirty="0">
                <a:ln>
                  <a:noFill/>
                </a:ln>
                <a:solidFill>
                  <a:schemeClr val="tx1"/>
                </a:solidFill>
                <a:effectLst/>
                <a:latin typeface="Times" pitchFamily="-108" charset="0"/>
              </a:endParaRPr>
            </a:p>
          </p:txBody>
        </p:sp>
        <p:sp>
          <p:nvSpPr>
            <p:cNvPr id="15" name="Rounded Rectangle 14"/>
            <p:cNvSpPr/>
            <p:nvPr/>
          </p:nvSpPr>
          <p:spPr bwMode="auto">
            <a:xfrm>
              <a:off x="1932774" y="3733800"/>
              <a:ext cx="2200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Phase3_Eliminate_Overlaps.m</a:t>
              </a:r>
              <a:endParaRPr kumimoji="0" lang="en-US" sz="1200" b="0" i="0" u="none" strike="noStrike" cap="none" normalizeH="0" baseline="0" dirty="0">
                <a:ln>
                  <a:noFill/>
                </a:ln>
                <a:solidFill>
                  <a:schemeClr val="tx1"/>
                </a:solidFill>
                <a:effectLst/>
                <a:latin typeface="Times" pitchFamily="-108" charset="0"/>
              </a:endParaRPr>
            </a:p>
          </p:txBody>
        </p:sp>
        <p:sp>
          <p:nvSpPr>
            <p:cNvPr id="16" name="Rectangle 15"/>
            <p:cNvSpPr/>
            <p:nvPr/>
          </p:nvSpPr>
          <p:spPr bwMode="auto">
            <a:xfrm>
              <a:off x="1851945" y="2514600"/>
              <a:ext cx="2362200" cy="1676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grpSp>
      <p:cxnSp>
        <p:nvCxnSpPr>
          <p:cNvPr id="19" name="Straight Arrow Connector 18"/>
          <p:cNvCxnSpPr>
            <a:stCxn id="16" idx="0"/>
            <a:endCxn id="8" idx="2"/>
          </p:cNvCxnSpPr>
          <p:nvPr/>
        </p:nvCxnSpPr>
        <p:spPr bwMode="auto">
          <a:xfrm flipV="1">
            <a:off x="3238500" y="2209800"/>
            <a:ext cx="4629" cy="5334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22" name="Rounded Rectangle 21"/>
          <p:cNvSpPr/>
          <p:nvPr/>
        </p:nvSpPr>
        <p:spPr bwMode="auto">
          <a:xfrm>
            <a:off x="4838700" y="1901439"/>
            <a:ext cx="1438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Validator.m</a:t>
            </a:r>
            <a:endParaRPr kumimoji="0" lang="en-US" sz="1200" b="0" i="0" u="none" strike="noStrike" cap="none" normalizeH="0" baseline="0" dirty="0">
              <a:ln>
                <a:noFill/>
              </a:ln>
              <a:solidFill>
                <a:schemeClr val="tx1"/>
              </a:solidFill>
              <a:effectLst/>
              <a:latin typeface="Times" pitchFamily="-108" charset="0"/>
            </a:endParaRPr>
          </a:p>
        </p:txBody>
      </p:sp>
      <p:sp>
        <p:nvSpPr>
          <p:cNvPr id="23" name="Rounded Rectangle 22"/>
          <p:cNvSpPr/>
          <p:nvPr/>
        </p:nvSpPr>
        <p:spPr bwMode="auto">
          <a:xfrm>
            <a:off x="7095858" y="1905000"/>
            <a:ext cx="1438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Render_Pebbles.m</a:t>
            </a:r>
            <a:endParaRPr kumimoji="0" lang="en-US" sz="1200" b="0" i="0" u="none" strike="noStrike" cap="none" normalizeH="0" baseline="0" dirty="0">
              <a:ln>
                <a:noFill/>
              </a:ln>
              <a:solidFill>
                <a:schemeClr val="tx1"/>
              </a:solidFill>
              <a:effectLst/>
              <a:latin typeface="Times" pitchFamily="-108" charset="0"/>
            </a:endParaRPr>
          </a:p>
        </p:txBody>
      </p:sp>
      <p:cxnSp>
        <p:nvCxnSpPr>
          <p:cNvPr id="24" name="Straight Arrow Connector 23"/>
          <p:cNvCxnSpPr>
            <a:stCxn id="8" idx="3"/>
            <a:endCxn id="22" idx="1"/>
          </p:cNvCxnSpPr>
          <p:nvPr/>
        </p:nvCxnSpPr>
        <p:spPr bwMode="auto">
          <a:xfrm flipV="1">
            <a:off x="3962400" y="2053839"/>
            <a:ext cx="876300" cy="3561"/>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27" name="Straight Arrow Connector 26"/>
          <p:cNvCxnSpPr>
            <a:stCxn id="22" idx="3"/>
            <a:endCxn id="23" idx="1"/>
          </p:cNvCxnSpPr>
          <p:nvPr/>
        </p:nvCxnSpPr>
        <p:spPr bwMode="auto">
          <a:xfrm>
            <a:off x="6277242" y="2053839"/>
            <a:ext cx="818616" cy="3561"/>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32" name="Rounded Rectangle 31"/>
          <p:cNvSpPr/>
          <p:nvPr/>
        </p:nvSpPr>
        <p:spPr bwMode="auto">
          <a:xfrm>
            <a:off x="956061" y="2667000"/>
            <a:ext cx="720339"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Geo</a:t>
            </a:r>
            <a:endParaRPr kumimoji="0" lang="en-US" sz="1200" b="0" i="0" u="none" strike="noStrike" cap="none" normalizeH="0" baseline="0" dirty="0">
              <a:ln>
                <a:noFill/>
              </a:ln>
              <a:solidFill>
                <a:schemeClr val="tx1"/>
              </a:solidFill>
              <a:effectLst/>
              <a:latin typeface="Times" pitchFamily="-108" charset="0"/>
            </a:endParaRPr>
          </a:p>
        </p:txBody>
      </p:sp>
      <p:cxnSp>
        <p:nvCxnSpPr>
          <p:cNvPr id="34" name="Straight Arrow Connector 33"/>
          <p:cNvCxnSpPr>
            <a:stCxn id="32" idx="3"/>
            <a:endCxn id="12" idx="1"/>
          </p:cNvCxnSpPr>
          <p:nvPr/>
        </p:nvCxnSpPr>
        <p:spPr bwMode="auto">
          <a:xfrm>
            <a:off x="1676400" y="2781300"/>
            <a:ext cx="842829" cy="1905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36" name="Rounded Rectangle 35"/>
          <p:cNvSpPr/>
          <p:nvPr/>
        </p:nvSpPr>
        <p:spPr bwMode="auto">
          <a:xfrm>
            <a:off x="5181600" y="3242416"/>
            <a:ext cx="1431599"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Find2_W_Verify.m</a:t>
            </a:r>
            <a:endParaRPr kumimoji="0" lang="en-US" sz="1200" b="0" i="0" u="none" strike="noStrike" cap="none" normalizeH="0" baseline="0" dirty="0">
              <a:ln>
                <a:noFill/>
              </a:ln>
              <a:solidFill>
                <a:schemeClr val="tx1"/>
              </a:solidFill>
              <a:effectLst/>
              <a:latin typeface="Times" pitchFamily="-108" charset="0"/>
            </a:endParaRPr>
          </a:p>
        </p:txBody>
      </p:sp>
      <p:cxnSp>
        <p:nvCxnSpPr>
          <p:cNvPr id="38" name="Straight Arrow Connector 37"/>
          <p:cNvCxnSpPr>
            <a:stCxn id="36" idx="1"/>
            <a:endCxn id="13" idx="3"/>
          </p:cNvCxnSpPr>
          <p:nvPr/>
        </p:nvCxnSpPr>
        <p:spPr bwMode="auto">
          <a:xfrm flipH="1" flipV="1">
            <a:off x="4110171" y="3352800"/>
            <a:ext cx="1071429" cy="391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42" name="Rounded Rectangle 41"/>
          <p:cNvSpPr/>
          <p:nvPr/>
        </p:nvSpPr>
        <p:spPr bwMode="auto">
          <a:xfrm>
            <a:off x="5105579" y="4330758"/>
            <a:ext cx="1600200"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Find_Contrast_1pin.m</a:t>
            </a:r>
            <a:endParaRPr kumimoji="0" lang="en-US" sz="1200" b="0" i="0" u="none" strike="noStrike" cap="none" normalizeH="0" baseline="0" dirty="0">
              <a:ln>
                <a:noFill/>
              </a:ln>
              <a:solidFill>
                <a:schemeClr val="tx1"/>
              </a:solidFill>
              <a:effectLst/>
              <a:latin typeface="Times" pitchFamily="-108" charset="0"/>
            </a:endParaRPr>
          </a:p>
        </p:txBody>
      </p:sp>
      <p:grpSp>
        <p:nvGrpSpPr>
          <p:cNvPr id="46" name="Group 45"/>
          <p:cNvGrpSpPr/>
          <p:nvPr/>
        </p:nvGrpSpPr>
        <p:grpSpPr>
          <a:xfrm>
            <a:off x="4915079" y="4930212"/>
            <a:ext cx="1981200" cy="708588"/>
            <a:chOff x="4648200" y="3581400"/>
            <a:chExt cx="1981200" cy="708588"/>
          </a:xfrm>
        </p:grpSpPr>
        <p:sp>
          <p:nvSpPr>
            <p:cNvPr id="40" name="Rounded Rectangle 39"/>
            <p:cNvSpPr/>
            <p:nvPr/>
          </p:nvSpPr>
          <p:spPr bwMode="auto">
            <a:xfrm>
              <a:off x="4838700" y="3947088"/>
              <a:ext cx="1600200"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TriangleIntersection.m</a:t>
              </a:r>
              <a:endParaRPr kumimoji="0" lang="en-US" sz="1200" b="0" i="0" u="none" strike="noStrike" cap="none" normalizeH="0" baseline="0" dirty="0">
                <a:ln>
                  <a:noFill/>
                </a:ln>
                <a:solidFill>
                  <a:schemeClr val="tx1"/>
                </a:solidFill>
                <a:effectLst/>
                <a:latin typeface="Times" pitchFamily="-108" charset="0"/>
              </a:endParaRPr>
            </a:p>
          </p:txBody>
        </p:sp>
        <p:sp>
          <p:nvSpPr>
            <p:cNvPr id="41" name="Rounded Rectangle 40"/>
            <p:cNvSpPr/>
            <p:nvPr/>
          </p:nvSpPr>
          <p:spPr bwMode="auto">
            <a:xfrm>
              <a:off x="4762500" y="3640152"/>
              <a:ext cx="1752600"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TopDownIntersection.m</a:t>
              </a:r>
              <a:endParaRPr kumimoji="0" lang="en-US" sz="1200" b="0" i="0" u="none" strike="noStrike" cap="none" normalizeH="0" baseline="0" dirty="0">
                <a:ln>
                  <a:noFill/>
                </a:ln>
                <a:solidFill>
                  <a:schemeClr val="tx1"/>
                </a:solidFill>
                <a:effectLst/>
                <a:latin typeface="Times" pitchFamily="-108" charset="0"/>
              </a:endParaRPr>
            </a:p>
          </p:txBody>
        </p:sp>
        <p:sp>
          <p:nvSpPr>
            <p:cNvPr id="45" name="Rectangle 44"/>
            <p:cNvSpPr/>
            <p:nvPr/>
          </p:nvSpPr>
          <p:spPr bwMode="auto">
            <a:xfrm>
              <a:off x="4648200" y="3581400"/>
              <a:ext cx="1981200" cy="708588"/>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grpSp>
      <p:cxnSp>
        <p:nvCxnSpPr>
          <p:cNvPr id="48" name="Straight Arrow Connector 47"/>
          <p:cNvCxnSpPr>
            <a:stCxn id="45" idx="0"/>
            <a:endCxn id="42" idx="2"/>
          </p:cNvCxnSpPr>
          <p:nvPr/>
        </p:nvCxnSpPr>
        <p:spPr bwMode="auto">
          <a:xfrm flipV="1">
            <a:off x="5905679" y="4559358"/>
            <a:ext cx="0" cy="370854"/>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50" name="Straight Arrow Connector 49"/>
          <p:cNvCxnSpPr>
            <a:stCxn id="42" idx="0"/>
            <a:endCxn id="36" idx="2"/>
          </p:cNvCxnSpPr>
          <p:nvPr/>
        </p:nvCxnSpPr>
        <p:spPr bwMode="auto">
          <a:xfrm flipH="1" flipV="1">
            <a:off x="5897400" y="3471016"/>
            <a:ext cx="8279" cy="859742"/>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60" name="Rounded Rectangle 59"/>
          <p:cNvSpPr/>
          <p:nvPr/>
        </p:nvSpPr>
        <p:spPr bwMode="auto">
          <a:xfrm>
            <a:off x="845678" y="3810000"/>
            <a:ext cx="947871"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Thresholds</a:t>
            </a:r>
            <a:endParaRPr kumimoji="0" lang="en-US" sz="1200" b="0" i="0" u="none" strike="noStrike" cap="none" normalizeH="0" baseline="0" dirty="0">
              <a:ln>
                <a:noFill/>
              </a:ln>
              <a:solidFill>
                <a:schemeClr val="tx1"/>
              </a:solidFill>
              <a:effectLst/>
              <a:latin typeface="Times" pitchFamily="-108" charset="0"/>
            </a:endParaRPr>
          </a:p>
        </p:txBody>
      </p:sp>
      <p:cxnSp>
        <p:nvCxnSpPr>
          <p:cNvPr id="62" name="Straight Arrow Connector 61"/>
          <p:cNvCxnSpPr>
            <a:stCxn id="60" idx="3"/>
            <a:endCxn id="14" idx="1"/>
          </p:cNvCxnSpPr>
          <p:nvPr/>
        </p:nvCxnSpPr>
        <p:spPr bwMode="auto">
          <a:xfrm flipV="1">
            <a:off x="1793549" y="3733800"/>
            <a:ext cx="326164" cy="1905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64" name="Straight Arrow Connector 63"/>
          <p:cNvCxnSpPr>
            <a:stCxn id="60" idx="3"/>
            <a:endCxn id="15" idx="1"/>
          </p:cNvCxnSpPr>
          <p:nvPr/>
        </p:nvCxnSpPr>
        <p:spPr bwMode="auto">
          <a:xfrm>
            <a:off x="1793549" y="3924300"/>
            <a:ext cx="344680" cy="1905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grpSp>
        <p:nvGrpSpPr>
          <p:cNvPr id="68" name="Group 67"/>
          <p:cNvGrpSpPr/>
          <p:nvPr/>
        </p:nvGrpSpPr>
        <p:grpSpPr>
          <a:xfrm>
            <a:off x="7476858" y="4383636"/>
            <a:ext cx="1286142" cy="950364"/>
            <a:chOff x="7095858" y="4267200"/>
            <a:chExt cx="1286142" cy="950364"/>
          </a:xfrm>
        </p:grpSpPr>
        <p:sp>
          <p:nvSpPr>
            <p:cNvPr id="43" name="Rounded Rectangle 42"/>
            <p:cNvSpPr/>
            <p:nvPr/>
          </p:nvSpPr>
          <p:spPr bwMode="auto">
            <a:xfrm>
              <a:off x="7282974" y="4953000"/>
              <a:ext cx="947871"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Thresholds</a:t>
              </a:r>
              <a:endParaRPr kumimoji="0" lang="en-US" sz="1200" b="0" i="0" u="none" strike="noStrike" cap="none" normalizeH="0" baseline="0" dirty="0">
                <a:ln>
                  <a:noFill/>
                </a:ln>
                <a:solidFill>
                  <a:schemeClr val="tx1"/>
                </a:solidFill>
                <a:effectLst/>
                <a:latin typeface="Times" pitchFamily="-108" charset="0"/>
              </a:endParaRPr>
            </a:p>
          </p:txBody>
        </p:sp>
        <p:sp>
          <p:nvSpPr>
            <p:cNvPr id="44" name="Rounded Rectangle 43"/>
            <p:cNvSpPr/>
            <p:nvPr/>
          </p:nvSpPr>
          <p:spPr bwMode="auto">
            <a:xfrm>
              <a:off x="7186657" y="4343400"/>
              <a:ext cx="1140507"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Contrast Data</a:t>
              </a:r>
              <a:endParaRPr kumimoji="0" lang="en-US" sz="1200" b="0" i="0" u="none" strike="noStrike" cap="none" normalizeH="0" baseline="0" dirty="0">
                <a:ln>
                  <a:noFill/>
                </a:ln>
                <a:solidFill>
                  <a:schemeClr val="tx1"/>
                </a:solidFill>
                <a:effectLst/>
                <a:latin typeface="Times" pitchFamily="-108" charset="0"/>
              </a:endParaRPr>
            </a:p>
          </p:txBody>
        </p:sp>
        <p:sp>
          <p:nvSpPr>
            <p:cNvPr id="56" name="Rounded Rectangle 55"/>
            <p:cNvSpPr/>
            <p:nvPr/>
          </p:nvSpPr>
          <p:spPr bwMode="auto">
            <a:xfrm>
              <a:off x="7396742" y="4648200"/>
              <a:ext cx="720339" cy="2286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Geo</a:t>
              </a:r>
              <a:endParaRPr kumimoji="0" lang="en-US" sz="1200" b="0" i="0" u="none" strike="noStrike" cap="none" normalizeH="0" baseline="0" dirty="0">
                <a:ln>
                  <a:noFill/>
                </a:ln>
                <a:solidFill>
                  <a:schemeClr val="tx1"/>
                </a:solidFill>
                <a:effectLst/>
                <a:latin typeface="Times" pitchFamily="-108" charset="0"/>
              </a:endParaRPr>
            </a:p>
          </p:txBody>
        </p:sp>
        <p:sp>
          <p:nvSpPr>
            <p:cNvPr id="67" name="Rectangle 66"/>
            <p:cNvSpPr/>
            <p:nvPr/>
          </p:nvSpPr>
          <p:spPr bwMode="auto">
            <a:xfrm>
              <a:off x="7095858" y="4267200"/>
              <a:ext cx="1286142" cy="95036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grpSp>
      <p:cxnSp>
        <p:nvCxnSpPr>
          <p:cNvPr id="70" name="Straight Arrow Connector 69"/>
          <p:cNvCxnSpPr>
            <a:stCxn id="67" idx="1"/>
            <a:endCxn id="42" idx="3"/>
          </p:cNvCxnSpPr>
          <p:nvPr/>
        </p:nvCxnSpPr>
        <p:spPr bwMode="auto">
          <a:xfrm flipH="1" flipV="1">
            <a:off x="6705779" y="4445058"/>
            <a:ext cx="771079" cy="41376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72" name="Straight Arrow Connector 71"/>
          <p:cNvCxnSpPr>
            <a:stCxn id="67" idx="1"/>
            <a:endCxn id="45" idx="3"/>
          </p:cNvCxnSpPr>
          <p:nvPr/>
        </p:nvCxnSpPr>
        <p:spPr bwMode="auto">
          <a:xfrm flipH="1">
            <a:off x="6896279" y="4858818"/>
            <a:ext cx="580579" cy="425688"/>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4" name="Straight Arrow Connector 3"/>
          <p:cNvCxnSpPr>
            <a:stCxn id="8" idx="3"/>
          </p:cNvCxnSpPr>
          <p:nvPr/>
        </p:nvCxnSpPr>
        <p:spPr bwMode="auto">
          <a:xfrm flipV="1">
            <a:off x="3962400" y="1371600"/>
            <a:ext cx="876300" cy="6858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47" name="Rounded Rectangle 46"/>
          <p:cNvSpPr/>
          <p:nvPr/>
        </p:nvSpPr>
        <p:spPr bwMode="auto">
          <a:xfrm>
            <a:off x="4838700" y="1233619"/>
            <a:ext cx="1438542" cy="304800"/>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lang="en-US" sz="1200" dirty="0" smtClean="0">
                <a:latin typeface="Times" pitchFamily="-108" charset="0"/>
              </a:rPr>
              <a:t>Output file</a:t>
            </a:r>
            <a:endParaRPr kumimoji="0" lang="en-US" sz="1200" b="0" i="0" u="none" strike="noStrike" cap="none" normalizeH="0" baseline="0" dirty="0">
              <a:ln>
                <a:noFill/>
              </a:ln>
              <a:solidFill>
                <a:schemeClr val="tx1"/>
              </a:solidFill>
              <a:effectLst/>
              <a:latin typeface="Times" pitchFamily="-108" charset="0"/>
            </a:endParaRPr>
          </a:p>
        </p:txBody>
      </p:sp>
    </p:spTree>
    <p:extLst>
      <p:ext uri="{BB962C8B-B14F-4D97-AF65-F5344CB8AC3E}">
        <p14:creationId xmlns:p14="http://schemas.microsoft.com/office/powerpoint/2010/main" val="3484862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991100" cy="533400"/>
          </a:xfrm>
        </p:spPr>
        <p:txBody>
          <a:bodyPr/>
          <a:lstStyle/>
          <a:p>
            <a:pPr algn="l"/>
            <a:r>
              <a:rPr lang="en-US" dirty="0" smtClean="0"/>
              <a:t>RUN_2015MMDD.m</a:t>
            </a:r>
            <a:endParaRPr lang="en-US" dirty="0"/>
          </a:p>
        </p:txBody>
      </p:sp>
      <p:sp>
        <p:nvSpPr>
          <p:cNvPr id="3" name="Content Placeholder 2"/>
          <p:cNvSpPr>
            <a:spLocks noGrp="1"/>
          </p:cNvSpPr>
          <p:nvPr>
            <p:ph idx="1"/>
          </p:nvPr>
        </p:nvSpPr>
        <p:spPr/>
        <p:txBody>
          <a:bodyPr/>
          <a:lstStyle/>
          <a:p>
            <a:r>
              <a:rPr lang="en-US" dirty="0" smtClean="0"/>
              <a:t>This file will execute the following:</a:t>
            </a:r>
          </a:p>
          <a:p>
            <a:pPr lvl="1"/>
            <a:r>
              <a:rPr lang="en-US" dirty="0" smtClean="0"/>
              <a:t>Setup parallel toolbox</a:t>
            </a:r>
          </a:p>
          <a:p>
            <a:pPr lvl="1"/>
            <a:r>
              <a:rPr lang="en-US" dirty="0" smtClean="0"/>
              <a:t>Iterate through study </a:t>
            </a:r>
            <a:r>
              <a:rPr lang="en-US" dirty="0" err="1" smtClean="0"/>
              <a:t>timesteps</a:t>
            </a:r>
            <a:r>
              <a:rPr lang="en-US" dirty="0" smtClean="0"/>
              <a:t> </a:t>
            </a:r>
          </a:p>
          <a:p>
            <a:pPr lvl="2"/>
            <a:r>
              <a:rPr lang="en-US" dirty="0" smtClean="0"/>
              <a:t>Import module1 data</a:t>
            </a:r>
          </a:p>
          <a:p>
            <a:pPr lvl="2"/>
            <a:r>
              <a:rPr lang="en-US" dirty="0" smtClean="0"/>
              <a:t>Take user selected threshold values</a:t>
            </a:r>
          </a:p>
          <a:p>
            <a:pPr lvl="2"/>
            <a:r>
              <a:rPr lang="en-US" dirty="0" smtClean="0"/>
              <a:t>Load geometry file</a:t>
            </a:r>
          </a:p>
          <a:p>
            <a:pPr lvl="2"/>
            <a:r>
              <a:rPr lang="en-US" dirty="0" smtClean="0"/>
              <a:t>Save output file </a:t>
            </a:r>
          </a:p>
          <a:p>
            <a:pPr lvl="1"/>
            <a:r>
              <a:rPr lang="en-US" dirty="0" smtClean="0"/>
              <a:t>Iterate through post processing</a:t>
            </a:r>
          </a:p>
          <a:p>
            <a:pPr lvl="2"/>
            <a:r>
              <a:rPr lang="en-US" dirty="0" smtClean="0"/>
              <a:t>Validator</a:t>
            </a:r>
          </a:p>
          <a:p>
            <a:pPr lvl="2"/>
            <a:r>
              <a:rPr lang="en-US" dirty="0" smtClean="0"/>
              <a:t>Render</a:t>
            </a:r>
          </a:p>
          <a:p>
            <a:endParaRPr lang="en-US" dirty="0" smtClean="0"/>
          </a:p>
          <a:p>
            <a:r>
              <a:rPr lang="en-US" dirty="0" smtClean="0"/>
              <a:t>This file is intended to </a:t>
            </a:r>
            <a:r>
              <a:rPr lang="en-US" u="sng" dirty="0" smtClean="0"/>
              <a:t>hold all of the user inputs and setup parameters</a:t>
            </a:r>
            <a:r>
              <a:rPr lang="en-US" dirty="0" smtClean="0"/>
              <a:t>. High level organization. </a:t>
            </a:r>
            <a:endParaRPr lang="en-US" dirty="0"/>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5867400" y="152400"/>
            <a:ext cx="3097626" cy="1428750"/>
          </a:xfrm>
          <a:prstGeom prst="rect">
            <a:avLst/>
          </a:prstGeom>
          <a:ln>
            <a:solidFill>
              <a:schemeClr val="tx1"/>
            </a:solidFill>
          </a:ln>
        </p:spPr>
      </p:pic>
    </p:spTree>
    <p:extLst>
      <p:ext uri="{BB962C8B-B14F-4D97-AF65-F5344CB8AC3E}">
        <p14:creationId xmlns:p14="http://schemas.microsoft.com/office/powerpoint/2010/main" val="260503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991100" cy="533400"/>
          </a:xfrm>
        </p:spPr>
        <p:txBody>
          <a:bodyPr/>
          <a:lstStyle/>
          <a:p>
            <a:pPr algn="l"/>
            <a:r>
              <a:rPr lang="en-US" dirty="0" smtClean="0"/>
              <a:t>onetwo3D_script.m</a:t>
            </a:r>
            <a:endParaRPr lang="en-US" dirty="0"/>
          </a:p>
        </p:txBody>
      </p:sp>
      <p:sp>
        <p:nvSpPr>
          <p:cNvPr id="3" name="Content Placeholder 2"/>
          <p:cNvSpPr>
            <a:spLocks noGrp="1"/>
          </p:cNvSpPr>
          <p:nvPr>
            <p:ph idx="1"/>
          </p:nvPr>
        </p:nvSpPr>
        <p:spPr/>
        <p:txBody>
          <a:bodyPr/>
          <a:lstStyle/>
          <a:p>
            <a:r>
              <a:rPr lang="en-US" dirty="0" smtClean="0"/>
              <a:t>This file will execute the following:</a:t>
            </a:r>
          </a:p>
          <a:p>
            <a:pPr lvl="1"/>
            <a:r>
              <a:rPr lang="en-US" dirty="0" smtClean="0"/>
              <a:t>(Optional) pre select a region of module1 data</a:t>
            </a:r>
          </a:p>
          <a:p>
            <a:pPr lvl="2"/>
            <a:r>
              <a:rPr lang="en-US" dirty="0" smtClean="0"/>
              <a:t>This is good for prototyping code</a:t>
            </a:r>
          </a:p>
          <a:p>
            <a:pPr lvl="2"/>
            <a:r>
              <a:rPr lang="en-US" dirty="0" smtClean="0"/>
              <a:t>Selects a small region of interest for faster runtime</a:t>
            </a:r>
          </a:p>
          <a:p>
            <a:pPr lvl="1"/>
            <a:r>
              <a:rPr lang="en-US" dirty="0" smtClean="0"/>
              <a:t>Place3D.m</a:t>
            </a:r>
          </a:p>
          <a:p>
            <a:pPr lvl="1"/>
            <a:r>
              <a:rPr lang="en-US" dirty="0" smtClean="0"/>
              <a:t>Phase1_Parallel_Find.m</a:t>
            </a:r>
          </a:p>
          <a:p>
            <a:pPr lvl="1"/>
            <a:r>
              <a:rPr lang="en-US" dirty="0" smtClean="0"/>
              <a:t>Phase2_Eliminate_Outsiders.m</a:t>
            </a:r>
          </a:p>
          <a:p>
            <a:pPr lvl="1"/>
            <a:r>
              <a:rPr lang="en-US" dirty="0" smtClean="0"/>
              <a:t>Phase3_Eliminate_Overlaps.m</a:t>
            </a:r>
          </a:p>
          <a:p>
            <a:endParaRPr lang="en-US" dirty="0" smtClean="0"/>
          </a:p>
          <a:p>
            <a:r>
              <a:rPr lang="en-US" dirty="0" smtClean="0"/>
              <a:t>This file is largely organizational in nature</a:t>
            </a:r>
          </a:p>
          <a:p>
            <a:r>
              <a:rPr lang="en-US" dirty="0"/>
              <a:t>See details on each phase in later slides</a:t>
            </a:r>
          </a:p>
          <a:p>
            <a:endParaRPr lang="en-US" dirty="0" smtClean="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6324600" y="152400"/>
            <a:ext cx="2633663" cy="1243027"/>
          </a:xfrm>
          <a:prstGeom prst="rect">
            <a:avLst/>
          </a:prstGeom>
          <a:ln>
            <a:solidFill>
              <a:schemeClr val="tx1"/>
            </a:solidFill>
          </a:ln>
        </p:spPr>
      </p:pic>
    </p:spTree>
    <p:extLst>
      <p:ext uri="{BB962C8B-B14F-4D97-AF65-F5344CB8AC3E}">
        <p14:creationId xmlns:p14="http://schemas.microsoft.com/office/powerpoint/2010/main" val="312142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991100" cy="533400"/>
          </a:xfrm>
        </p:spPr>
        <p:txBody>
          <a:bodyPr/>
          <a:lstStyle/>
          <a:p>
            <a:pPr algn="l"/>
            <a:r>
              <a:rPr lang="en-US" dirty="0" smtClean="0"/>
              <a:t>Place3D.m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This file is responsible for taking module 1 data and placing the endpoints on their respective detector planes in 3-dimensional space</a:t>
            </a:r>
          </a:p>
          <a:p>
            <a:r>
              <a:rPr lang="en-US" dirty="0" smtClean="0"/>
              <a:t>Highly geometry dependent</a:t>
            </a:r>
          </a:p>
          <a:p>
            <a:r>
              <a:rPr lang="en-US" dirty="0" smtClean="0"/>
              <a:t>Input (module1) (in pixels): </a:t>
            </a:r>
          </a:p>
          <a:p>
            <a:endParaRPr lang="en-US" dirty="0"/>
          </a:p>
          <a:p>
            <a:endParaRPr lang="en-US" dirty="0" smtClean="0"/>
          </a:p>
          <a:p>
            <a:r>
              <a:rPr lang="en-US" dirty="0" smtClean="0"/>
              <a:t>Output (3D in meters):</a:t>
            </a:r>
          </a:p>
          <a:p>
            <a:endParaRPr lang="en-US" dirty="0"/>
          </a:p>
          <a:p>
            <a:endParaRPr lang="en-US" dirty="0" smtClean="0"/>
          </a:p>
          <a:p>
            <a:endParaRPr lang="en-US" dirty="0"/>
          </a:p>
          <a:p>
            <a:r>
              <a:rPr lang="en-US" dirty="0" smtClean="0"/>
              <a:t>Where point 1 and point 2 should be the endpoints of a pin in an x-ray image projected onto the detector plane in 3D space</a:t>
            </a:r>
          </a:p>
          <a:p>
            <a:endParaRPr lang="en-US" dirty="0" smtClean="0"/>
          </a:p>
        </p:txBody>
      </p:sp>
      <p:pic>
        <p:nvPicPr>
          <p:cNvPr id="5" name="Picture 4"/>
          <p:cNvPicPr>
            <a:picLocks noChangeAspect="1"/>
          </p:cNvPicPr>
          <p:nvPr/>
        </p:nvPicPr>
        <p:blipFill>
          <a:blip r:embed="rId3"/>
          <a:stretch>
            <a:fillRect/>
          </a:stretch>
        </p:blipFill>
        <p:spPr>
          <a:xfrm>
            <a:off x="6374096" y="66675"/>
            <a:ext cx="2688493" cy="1228725"/>
          </a:xfrm>
          <a:prstGeom prst="rect">
            <a:avLst/>
          </a:prstGeom>
          <a:ln>
            <a:solidFill>
              <a:schemeClr val="tx1"/>
            </a:solidFill>
          </a:ln>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411621891"/>
              </p:ext>
            </p:extLst>
          </p:nvPr>
        </p:nvGraphicFramePr>
        <p:xfrm>
          <a:off x="2254250" y="3081338"/>
          <a:ext cx="2414588" cy="611187"/>
        </p:xfrm>
        <a:graphic>
          <a:graphicData uri="http://schemas.openxmlformats.org/presentationml/2006/ole">
            <mc:AlternateContent xmlns:mc="http://schemas.openxmlformats.org/markup-compatibility/2006">
              <mc:Choice xmlns:v="urn:schemas-microsoft-com:vml" Requires="v">
                <p:oleObj spid="_x0000_s4123" name="Equation" r:id="rId4" imgW="2400120" imgH="596880" progId="Equation.DSMT4">
                  <p:embed/>
                </p:oleObj>
              </mc:Choice>
              <mc:Fallback>
                <p:oleObj name="Equation" r:id="rId4" imgW="2400120" imgH="596880" progId="Equation.DSMT4">
                  <p:embed/>
                  <p:pic>
                    <p:nvPicPr>
                      <p:cNvPr id="0" name="Object 1"/>
                      <p:cNvPicPr>
                        <a:picLocks noChangeAspect="1" noChangeArrowheads="1"/>
                      </p:cNvPicPr>
                      <p:nvPr/>
                    </p:nvPicPr>
                    <p:blipFill>
                      <a:blip r:embed="rId5"/>
                      <a:srcRect/>
                      <a:stretch>
                        <a:fillRect/>
                      </a:stretch>
                    </p:blipFill>
                    <p:spPr bwMode="auto">
                      <a:xfrm>
                        <a:off x="2254250" y="3081338"/>
                        <a:ext cx="2414588"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69843261"/>
              </p:ext>
            </p:extLst>
          </p:nvPr>
        </p:nvGraphicFramePr>
        <p:xfrm>
          <a:off x="2065338" y="4241800"/>
          <a:ext cx="2794000" cy="711200"/>
        </p:xfrm>
        <a:graphic>
          <a:graphicData uri="http://schemas.openxmlformats.org/presentationml/2006/ole">
            <mc:AlternateContent xmlns:mc="http://schemas.openxmlformats.org/markup-compatibility/2006">
              <mc:Choice xmlns:v="urn:schemas-microsoft-com:vml" Requires="v">
                <p:oleObj spid="_x0000_s4124" name="Equation" r:id="rId6" imgW="2793960" imgH="711000" progId="Equation.DSMT4">
                  <p:embed/>
                </p:oleObj>
              </mc:Choice>
              <mc:Fallback>
                <p:oleObj name="Equation" r:id="rId6" imgW="2793960" imgH="711000" progId="Equation.DSMT4">
                  <p:embed/>
                  <p:pic>
                    <p:nvPicPr>
                      <p:cNvPr id="0" name=""/>
                      <p:cNvPicPr/>
                      <p:nvPr/>
                    </p:nvPicPr>
                    <p:blipFill>
                      <a:blip r:embed="rId7"/>
                      <a:stretch>
                        <a:fillRect/>
                      </a:stretch>
                    </p:blipFill>
                    <p:spPr>
                      <a:xfrm>
                        <a:off x="2065338" y="4241800"/>
                        <a:ext cx="2794000" cy="711200"/>
                      </a:xfrm>
                      <a:prstGeom prst="rect">
                        <a:avLst/>
                      </a:prstGeom>
                    </p:spPr>
                  </p:pic>
                </p:oleObj>
              </mc:Fallback>
            </mc:AlternateContent>
          </a:graphicData>
        </a:graphic>
      </p:graphicFrame>
    </p:spTree>
    <p:extLst>
      <p:ext uri="{BB962C8B-B14F-4D97-AF65-F5344CB8AC3E}">
        <p14:creationId xmlns:p14="http://schemas.microsoft.com/office/powerpoint/2010/main" val="2511344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991100" cy="533400"/>
          </a:xfrm>
        </p:spPr>
        <p:txBody>
          <a:bodyPr/>
          <a:lstStyle/>
          <a:p>
            <a:pPr algn="l"/>
            <a:r>
              <a:rPr lang="en-US" dirty="0" smtClean="0"/>
              <a:t>Place3D.m</a:t>
            </a:r>
            <a:endParaRPr lang="en-US" dirty="0"/>
          </a:p>
        </p:txBody>
      </p:sp>
      <p:sp>
        <p:nvSpPr>
          <p:cNvPr id="3" name="Content Placeholder 2"/>
          <p:cNvSpPr>
            <a:spLocks noGrp="1"/>
          </p:cNvSpPr>
          <p:nvPr>
            <p:ph idx="1"/>
          </p:nvPr>
        </p:nvSpPr>
        <p:spPr>
          <a:xfrm>
            <a:off x="800100" y="990600"/>
            <a:ext cx="7543800" cy="4495800"/>
          </a:xfrm>
        </p:spPr>
        <p:txBody>
          <a:bodyPr/>
          <a:lstStyle/>
          <a:p>
            <a:r>
              <a:rPr lang="en-US" dirty="0" smtClean="0"/>
              <a:t>Looks like this:</a:t>
            </a:r>
          </a:p>
          <a:p>
            <a:endParaRPr lang="en-US" dirty="0" smtClean="0"/>
          </a:p>
        </p:txBody>
      </p:sp>
      <p:pic>
        <p:nvPicPr>
          <p:cNvPr id="5" name="Picture 4"/>
          <p:cNvPicPr>
            <a:picLocks noChangeAspect="1"/>
          </p:cNvPicPr>
          <p:nvPr/>
        </p:nvPicPr>
        <p:blipFill>
          <a:blip r:embed="rId2"/>
          <a:stretch>
            <a:fillRect/>
          </a:stretch>
        </p:blipFill>
        <p:spPr>
          <a:xfrm>
            <a:off x="6374096" y="66675"/>
            <a:ext cx="2688493" cy="1228725"/>
          </a:xfrm>
          <a:prstGeom prst="rect">
            <a:avLst/>
          </a:prstGeom>
          <a:ln>
            <a:solidFill>
              <a:schemeClr val="tx1"/>
            </a:solidFill>
          </a:ln>
        </p:spPr>
      </p:pic>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C:\Users\Buster\AppData\Local\Microsoft\Windows\INetCache\Content.Word\Place3D.JPG"/>
          <p:cNvPicPr/>
          <p:nvPr/>
        </p:nvPicPr>
        <p:blipFill>
          <a:blip r:embed="rId3">
            <a:extLst>
              <a:ext uri="{28A0092B-C50C-407E-A947-70E740481C1C}">
                <a14:useLocalDpi xmlns:a14="http://schemas.microsoft.com/office/drawing/2010/main" val="0"/>
              </a:ext>
            </a:extLst>
          </a:blip>
          <a:srcRect b="1385"/>
          <a:stretch>
            <a:fillRect/>
          </a:stretch>
        </p:blipFill>
        <p:spPr bwMode="auto">
          <a:xfrm>
            <a:off x="1828800" y="1784330"/>
            <a:ext cx="5486400" cy="4239620"/>
          </a:xfrm>
          <a:prstGeom prst="rect">
            <a:avLst/>
          </a:prstGeom>
          <a:noFill/>
          <a:ln>
            <a:solidFill>
              <a:schemeClr val="accent1"/>
            </a:solidFill>
          </a:ln>
        </p:spPr>
      </p:pic>
    </p:spTree>
    <p:extLst>
      <p:ext uri="{BB962C8B-B14F-4D97-AF65-F5344CB8AC3E}">
        <p14:creationId xmlns:p14="http://schemas.microsoft.com/office/powerpoint/2010/main" val="27675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3256" y="76201"/>
            <a:ext cx="2709333" cy="1238250"/>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Phase1_Parallel_Find.m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This phase sets up the parallel processing inputs in a way that MATLAB will accept</a:t>
            </a:r>
          </a:p>
          <a:p>
            <a:r>
              <a:rPr lang="en-US" dirty="0" smtClean="0"/>
              <a:t>This phase iterates through possible comparisons of module 1 data, running the Find2_W_Verify.m algorithm </a:t>
            </a:r>
          </a:p>
          <a:p>
            <a:pPr lvl="1"/>
            <a:r>
              <a:rPr lang="en-US" dirty="0" smtClean="0"/>
              <a:t>For example, module 1 will return endpoints for 5 different detector angles</a:t>
            </a:r>
          </a:p>
          <a:p>
            <a:pPr lvl="2"/>
            <a:r>
              <a:rPr lang="en-US" dirty="0" smtClean="0"/>
              <a:t>The find2_w_verify algorithm will take data sets from 2 detector angles and compare them for possible 3D results</a:t>
            </a:r>
          </a:p>
          <a:p>
            <a:pPr lvl="2"/>
            <a:r>
              <a:rPr lang="en-US" dirty="0" smtClean="0"/>
              <a:t>Phase1_parallel_find.m iterates through possible input pairs for find2_w_verify.m</a:t>
            </a:r>
          </a:p>
          <a:p>
            <a:r>
              <a:rPr lang="en-US" dirty="0" smtClean="0"/>
              <a:t>Phase1_Parallel_Find.m is organizational and is mostly meant to setup the parallel processing structure</a:t>
            </a:r>
          </a:p>
          <a:p>
            <a:r>
              <a:rPr lang="en-US" dirty="0" smtClean="0"/>
              <a:t>Parallel processing can be easily swapped with serial by replacing the PARFOR loop with a FOR loop</a:t>
            </a:r>
          </a:p>
          <a:p>
            <a:pPr lvl="1"/>
            <a:r>
              <a:rPr lang="en-US" dirty="0" smtClean="0"/>
              <a:t>Everything else should be kept the same… setup is for parallel but can also work for serial, not the other way around</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17181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2525" y="57150"/>
            <a:ext cx="2710064" cy="1257301"/>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Find2_W_Verify.m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This is the main reconstruction algorithm</a:t>
            </a:r>
          </a:p>
          <a:p>
            <a:r>
              <a:rPr lang="en-US" dirty="0" smtClean="0"/>
              <a:t>The function takes in two sets of pairs of endpoints </a:t>
            </a:r>
          </a:p>
          <a:p>
            <a:r>
              <a:rPr lang="en-US" dirty="0" smtClean="0"/>
              <a:t>The function iterates through both sets, trying all possible comparisons between two pairs of endpoints</a:t>
            </a:r>
          </a:p>
          <a:p>
            <a:r>
              <a:rPr lang="en-US" dirty="0" smtClean="0"/>
              <a:t>An initial midpoint vector calculation is done to see if they are at all close vertically (easy way to eliminate possibilities)</a:t>
            </a:r>
          </a:p>
          <a:p>
            <a:r>
              <a:rPr lang="en-US" dirty="0" smtClean="0"/>
              <a:t>If pairs of endpoints are close, run intersection algorithms </a:t>
            </a:r>
          </a:p>
          <a:p>
            <a:pPr lvl="1"/>
            <a:r>
              <a:rPr lang="en-US" dirty="0" smtClean="0"/>
              <a:t>TriangleIntersection.m</a:t>
            </a:r>
          </a:p>
          <a:p>
            <a:pPr lvl="1"/>
            <a:r>
              <a:rPr lang="en-US" dirty="0" smtClean="0"/>
              <a:t>TopDownIntersection.m</a:t>
            </a:r>
          </a:p>
          <a:p>
            <a:r>
              <a:rPr lang="en-US" dirty="0" smtClean="0"/>
              <a:t>If intersection algorithms find a solution (within set thresholds) use a contrast verification algorithm to check solution against contrast data</a:t>
            </a:r>
            <a:r>
              <a:rPr lang="en-US" dirty="0"/>
              <a:t> </a:t>
            </a:r>
            <a:r>
              <a:rPr lang="en-US" dirty="0" smtClean="0"/>
              <a:t>for all five images</a:t>
            </a:r>
          </a:p>
          <a:p>
            <a:r>
              <a:rPr lang="en-US" dirty="0" smtClean="0"/>
              <a:t>If contrast data is verified, add solution to output</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17349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48400" y="16236"/>
            <a:ext cx="2895600" cy="1328205"/>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TriangleIntersection.m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A endpoints belonging to the same pin in an image form a triangle with the third point being the x-ray point source</a:t>
            </a:r>
          </a:p>
          <a:p>
            <a:r>
              <a:rPr lang="en-US" dirty="0" smtClean="0"/>
              <a:t>Vector calculus can be used to compare two triangles and find their linear intersection</a:t>
            </a:r>
          </a:p>
          <a:p>
            <a:r>
              <a:rPr lang="en-US" dirty="0" smtClean="0"/>
              <a:t>A good vector calculus reference can </a:t>
            </a:r>
            <a:r>
              <a:rPr lang="en-US" dirty="0"/>
              <a:t>be found here: </a:t>
            </a:r>
            <a:r>
              <a:rPr lang="en-US" dirty="0">
                <a:hlinkClick r:id="rId3"/>
              </a:rPr>
              <a:t>http://geomalgorithms.com/a06-_</a:t>
            </a:r>
            <a:r>
              <a:rPr lang="en-US" dirty="0" smtClean="0">
                <a:hlinkClick r:id="rId3"/>
              </a:rPr>
              <a:t>intersect-2.html</a:t>
            </a:r>
            <a:r>
              <a:rPr lang="en-US" dirty="0" smtClean="0"/>
              <a:t> </a:t>
            </a:r>
          </a:p>
          <a:p>
            <a:r>
              <a:rPr lang="en-US" dirty="0" smtClean="0"/>
              <a:t>The algorithm results in two line segment solutions:</a:t>
            </a:r>
          </a:p>
          <a:p>
            <a:pPr lvl="1"/>
            <a:r>
              <a:rPr lang="en-US" dirty="0"/>
              <a:t>E</a:t>
            </a:r>
            <a:r>
              <a:rPr lang="en-US" dirty="0" smtClean="0"/>
              <a:t>ndpoints1 as a triangle intersecting endpoints2 as a plane</a:t>
            </a:r>
          </a:p>
          <a:p>
            <a:pPr lvl="1"/>
            <a:r>
              <a:rPr lang="en-US" dirty="0" smtClean="0"/>
              <a:t>Endpoints2 </a:t>
            </a:r>
            <a:r>
              <a:rPr lang="en-US" dirty="0"/>
              <a:t>as a </a:t>
            </a:r>
            <a:r>
              <a:rPr lang="en-US" dirty="0" smtClean="0"/>
              <a:t>triangle intersecting endpoints1 </a:t>
            </a:r>
            <a:r>
              <a:rPr lang="en-US" dirty="0"/>
              <a:t>as a </a:t>
            </a:r>
            <a:r>
              <a:rPr lang="en-US" dirty="0" smtClean="0"/>
              <a:t>plane</a:t>
            </a:r>
          </a:p>
          <a:p>
            <a:r>
              <a:rPr lang="en-US" dirty="0" smtClean="0"/>
              <a:t>Thresholds used to eliminate:</a:t>
            </a:r>
          </a:p>
          <a:p>
            <a:pPr lvl="1"/>
            <a:r>
              <a:rPr lang="en-US" dirty="0" smtClean="0"/>
              <a:t>Normalized length: are the linear solutions the same length as the pin’s true length (pebble diameter)? </a:t>
            </a:r>
          </a:p>
          <a:p>
            <a:pPr lvl="1"/>
            <a:r>
              <a:rPr lang="en-US" dirty="0" smtClean="0"/>
              <a:t>Metric spatial similarity: are the midpoints of the two linear solutions close together?</a:t>
            </a:r>
          </a:p>
          <a:p>
            <a:r>
              <a:rPr lang="en-US" dirty="0" smtClean="0"/>
              <a:t>The two linear solutions will always be perfectly parallel </a:t>
            </a:r>
            <a:endParaRPr lang="en-US" dirty="0"/>
          </a:p>
          <a:p>
            <a:pPr lvl="1"/>
            <a:endParaRPr lang="en-US" dirty="0" smtClean="0"/>
          </a:p>
          <a:p>
            <a:endParaRPr lang="en-US" dirty="0" smtClean="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7941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362200"/>
            <a:ext cx="7543800" cy="533400"/>
          </a:xfrm>
        </p:spPr>
        <p:txBody>
          <a:bodyPr/>
          <a:lstStyle/>
          <a:p>
            <a:r>
              <a:rPr lang="en-US" dirty="0" smtClean="0"/>
              <a:t>XPETS Module 2 Calibration</a:t>
            </a:r>
            <a:br>
              <a:rPr lang="en-US" dirty="0" smtClean="0"/>
            </a:br>
            <a:r>
              <a:rPr lang="en-US" sz="1800" dirty="0" smtClean="0"/>
              <a:t>Geometry Solver</a:t>
            </a:r>
            <a:endParaRPr lang="en-US" sz="1800" dirty="0"/>
          </a:p>
        </p:txBody>
      </p:sp>
    </p:spTree>
    <p:extLst>
      <p:ext uri="{BB962C8B-B14F-4D97-AF65-F5344CB8AC3E}">
        <p14:creationId xmlns:p14="http://schemas.microsoft.com/office/powerpoint/2010/main" val="26594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48400" y="16236"/>
            <a:ext cx="2895600" cy="1328205"/>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TriangleIntersection.m</a:t>
            </a:r>
            <a:endParaRPr lang="en-US" dirty="0"/>
          </a:p>
        </p:txBody>
      </p:sp>
      <p:sp>
        <p:nvSpPr>
          <p:cNvPr id="3" name="Content Placeholder 2"/>
          <p:cNvSpPr>
            <a:spLocks noGrp="1"/>
          </p:cNvSpPr>
          <p:nvPr>
            <p:ph idx="1"/>
          </p:nvPr>
        </p:nvSpPr>
        <p:spPr>
          <a:xfrm>
            <a:off x="249699" y="681967"/>
            <a:ext cx="7543800" cy="461033"/>
          </a:xfrm>
        </p:spPr>
        <p:txBody>
          <a:bodyPr/>
          <a:lstStyle/>
          <a:p>
            <a:r>
              <a:rPr lang="en-US" dirty="0" smtClean="0"/>
              <a:t>This is what a triangle solutions look like:</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35" name="Group 34"/>
          <p:cNvGrpSpPr/>
          <p:nvPr/>
        </p:nvGrpSpPr>
        <p:grpSpPr>
          <a:xfrm>
            <a:off x="1295400" y="990600"/>
            <a:ext cx="6574100" cy="4685058"/>
            <a:chOff x="1414176" y="1141408"/>
            <a:chExt cx="6574100" cy="4685058"/>
          </a:xfrm>
        </p:grpSpPr>
        <p:pic>
          <p:nvPicPr>
            <p:cNvPr id="19" name="Picture 18"/>
            <p:cNvPicPr>
              <a:picLocks noChangeAspect="1"/>
            </p:cNvPicPr>
            <p:nvPr/>
          </p:nvPicPr>
          <p:blipFill>
            <a:blip r:embed="rId3"/>
            <a:stretch>
              <a:fillRect/>
            </a:stretch>
          </p:blipFill>
          <p:spPr>
            <a:xfrm>
              <a:off x="1475612" y="3279847"/>
              <a:ext cx="6512664" cy="2546619"/>
            </a:xfrm>
            <a:prstGeom prst="rect">
              <a:avLst/>
            </a:prstGeom>
            <a:ln>
              <a:solidFill>
                <a:schemeClr val="tx1"/>
              </a:solidFill>
            </a:ln>
          </p:spPr>
        </p:pic>
        <p:sp>
          <p:nvSpPr>
            <p:cNvPr id="4" name="TextBox 3"/>
            <p:cNvSpPr txBox="1"/>
            <p:nvPr/>
          </p:nvSpPr>
          <p:spPr>
            <a:xfrm>
              <a:off x="1414176" y="4041847"/>
              <a:ext cx="1309974" cy="286232"/>
            </a:xfrm>
            <a:prstGeom prst="rect">
              <a:avLst/>
            </a:prstGeom>
            <a:noFill/>
          </p:spPr>
          <p:txBody>
            <a:bodyPr wrap="none" rtlCol="0">
              <a:spAutoFit/>
            </a:bodyPr>
            <a:lstStyle/>
            <a:p>
              <a:pPr algn="ctr"/>
              <a:r>
                <a:rPr lang="en-US" sz="1400" dirty="0" smtClean="0"/>
                <a:t>Endpoint Pair 2</a:t>
              </a:r>
              <a:endParaRPr lang="en-US" sz="1400" dirty="0"/>
            </a:p>
          </p:txBody>
        </p:sp>
        <p:sp>
          <p:nvSpPr>
            <p:cNvPr id="8" name="TextBox 7"/>
            <p:cNvSpPr txBox="1"/>
            <p:nvPr/>
          </p:nvSpPr>
          <p:spPr>
            <a:xfrm>
              <a:off x="1776126" y="3400555"/>
              <a:ext cx="1309974" cy="286232"/>
            </a:xfrm>
            <a:prstGeom prst="rect">
              <a:avLst/>
            </a:prstGeom>
            <a:noFill/>
          </p:spPr>
          <p:txBody>
            <a:bodyPr wrap="none" rtlCol="0">
              <a:spAutoFit/>
            </a:bodyPr>
            <a:lstStyle/>
            <a:p>
              <a:pPr algn="ctr"/>
              <a:r>
                <a:rPr lang="en-US" sz="1400" dirty="0" smtClean="0"/>
                <a:t>Endpoint Pair 1</a:t>
              </a:r>
              <a:endParaRPr lang="en-US" sz="1400" dirty="0"/>
            </a:p>
          </p:txBody>
        </p:sp>
        <p:sp>
          <p:nvSpPr>
            <p:cNvPr id="9" name="TextBox 8"/>
            <p:cNvSpPr txBox="1"/>
            <p:nvPr/>
          </p:nvSpPr>
          <p:spPr>
            <a:xfrm rot="383846">
              <a:off x="6107683" y="4515299"/>
              <a:ext cx="1369414" cy="286232"/>
            </a:xfrm>
            <a:prstGeom prst="rect">
              <a:avLst/>
            </a:prstGeom>
            <a:noFill/>
          </p:spPr>
          <p:txBody>
            <a:bodyPr wrap="none" rtlCol="0">
              <a:spAutoFit/>
            </a:bodyPr>
            <a:lstStyle/>
            <a:p>
              <a:pPr algn="ctr"/>
              <a:r>
                <a:rPr lang="en-US" sz="1400" dirty="0" smtClean="0"/>
                <a:t>Triangle/Plane 2</a:t>
              </a:r>
              <a:endParaRPr lang="en-US" sz="1400" dirty="0"/>
            </a:p>
          </p:txBody>
        </p:sp>
        <p:sp>
          <p:nvSpPr>
            <p:cNvPr id="12" name="TextBox 11"/>
            <p:cNvSpPr txBox="1"/>
            <p:nvPr/>
          </p:nvSpPr>
          <p:spPr>
            <a:xfrm rot="1053690">
              <a:off x="6232200" y="5154541"/>
              <a:ext cx="1369414" cy="286232"/>
            </a:xfrm>
            <a:prstGeom prst="rect">
              <a:avLst/>
            </a:prstGeom>
            <a:noFill/>
          </p:spPr>
          <p:txBody>
            <a:bodyPr wrap="none" rtlCol="0">
              <a:spAutoFit/>
            </a:bodyPr>
            <a:lstStyle/>
            <a:p>
              <a:pPr algn="ctr"/>
              <a:r>
                <a:rPr lang="en-US" sz="1400" dirty="0" smtClean="0"/>
                <a:t>Triangle/Plane 1</a:t>
              </a:r>
              <a:endParaRPr lang="en-US" sz="1400" dirty="0"/>
            </a:p>
          </p:txBody>
        </p:sp>
        <p:sp>
          <p:nvSpPr>
            <p:cNvPr id="13" name="TextBox 12"/>
            <p:cNvSpPr txBox="1"/>
            <p:nvPr/>
          </p:nvSpPr>
          <p:spPr>
            <a:xfrm>
              <a:off x="3746172" y="4762758"/>
              <a:ext cx="1478290" cy="286232"/>
            </a:xfrm>
            <a:prstGeom prst="rect">
              <a:avLst/>
            </a:prstGeom>
            <a:noFill/>
          </p:spPr>
          <p:txBody>
            <a:bodyPr wrap="none" rtlCol="0">
              <a:spAutoFit/>
            </a:bodyPr>
            <a:lstStyle/>
            <a:p>
              <a:pPr algn="ctr"/>
              <a:r>
                <a:rPr lang="en-US" sz="1400" dirty="0" smtClean="0"/>
                <a:t>Possible solutions</a:t>
              </a:r>
              <a:endParaRPr lang="en-US" sz="1400" dirty="0"/>
            </a:p>
          </p:txBody>
        </p:sp>
        <p:cxnSp>
          <p:nvCxnSpPr>
            <p:cNvPr id="15" name="Straight Arrow Connector 14"/>
            <p:cNvCxnSpPr>
              <a:stCxn id="13" idx="0"/>
            </p:cNvCxnSpPr>
            <p:nvPr/>
          </p:nvCxnSpPr>
          <p:spPr bwMode="auto">
            <a:xfrm flipV="1">
              <a:off x="4485317" y="4602963"/>
              <a:ext cx="835898" cy="159795"/>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17" name="Straight Arrow Connector 16"/>
            <p:cNvCxnSpPr>
              <a:stCxn id="13" idx="0"/>
            </p:cNvCxnSpPr>
            <p:nvPr/>
          </p:nvCxnSpPr>
          <p:spPr bwMode="auto">
            <a:xfrm flipV="1">
              <a:off x="4485317" y="4755363"/>
              <a:ext cx="853445" cy="7395"/>
            </a:xfrm>
            <a:prstGeom prst="straightConnector1">
              <a:avLst/>
            </a:prstGeom>
            <a:solidFill>
              <a:schemeClr val="bg1"/>
            </a:solidFill>
            <a:ln w="12700" cap="flat" cmpd="sng" algn="ctr">
              <a:solidFill>
                <a:schemeClr val="tx1"/>
              </a:solidFill>
              <a:prstDash val="solid"/>
              <a:round/>
              <a:headEnd type="none" w="med" len="med"/>
              <a:tailEnd type="triangle"/>
            </a:ln>
            <a:effectLst/>
          </p:spPr>
        </p:cxnSp>
        <p:pic>
          <p:nvPicPr>
            <p:cNvPr id="18" name="Picture 17"/>
            <p:cNvPicPr>
              <a:picLocks noChangeAspect="1"/>
            </p:cNvPicPr>
            <p:nvPr/>
          </p:nvPicPr>
          <p:blipFill rotWithShape="1">
            <a:blip r:embed="rId4"/>
            <a:srcRect l="1895" t="10542"/>
            <a:stretch/>
          </p:blipFill>
          <p:spPr>
            <a:xfrm>
              <a:off x="2049147" y="1141408"/>
              <a:ext cx="3944903" cy="1874297"/>
            </a:xfrm>
            <a:prstGeom prst="rect">
              <a:avLst/>
            </a:prstGeom>
            <a:ln>
              <a:solidFill>
                <a:schemeClr val="tx1"/>
              </a:solidFill>
            </a:ln>
          </p:spPr>
        </p:pic>
        <p:sp>
          <p:nvSpPr>
            <p:cNvPr id="20" name="Rectangle 19"/>
            <p:cNvSpPr/>
            <p:nvPr/>
          </p:nvSpPr>
          <p:spPr bwMode="auto">
            <a:xfrm>
              <a:off x="2438400" y="1344441"/>
              <a:ext cx="1295400" cy="56055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cxnSp>
          <p:nvCxnSpPr>
            <p:cNvPr id="30" name="Straight Connector 29"/>
            <p:cNvCxnSpPr/>
            <p:nvPr/>
          </p:nvCxnSpPr>
          <p:spPr bwMode="auto">
            <a:xfrm>
              <a:off x="3746172" y="1905000"/>
              <a:ext cx="4242104" cy="1374847"/>
            </a:xfrm>
            <a:prstGeom prst="line">
              <a:avLst/>
            </a:prstGeom>
            <a:solidFill>
              <a:schemeClr val="bg1"/>
            </a:solidFill>
            <a:ln w="12700" cap="flat" cmpd="sng" algn="ctr">
              <a:solidFill>
                <a:schemeClr val="tx1"/>
              </a:solidFill>
              <a:prstDash val="dash"/>
              <a:round/>
              <a:headEnd type="none" w="med" len="med"/>
              <a:tailEnd type="none" w="med" len="med"/>
            </a:ln>
            <a:effectLst/>
          </p:spPr>
        </p:cxnSp>
        <p:cxnSp>
          <p:nvCxnSpPr>
            <p:cNvPr id="31" name="Straight Connector 30"/>
            <p:cNvCxnSpPr/>
            <p:nvPr/>
          </p:nvCxnSpPr>
          <p:spPr bwMode="auto">
            <a:xfrm flipH="1">
              <a:off x="1475612" y="1884611"/>
              <a:ext cx="962788" cy="1395236"/>
            </a:xfrm>
            <a:prstGeom prst="line">
              <a:avLst/>
            </a:prstGeom>
            <a:solidFill>
              <a:schemeClr val="bg1"/>
            </a:solidFill>
            <a:ln w="12700" cap="flat" cmpd="sng" algn="ctr">
              <a:solidFill>
                <a:schemeClr val="tx1"/>
              </a:solidFill>
              <a:prstDash val="dash"/>
              <a:round/>
              <a:headEnd type="none" w="med" len="med"/>
              <a:tailEnd type="none" w="med" len="med"/>
            </a:ln>
            <a:effectLst/>
          </p:spPr>
        </p:cxnSp>
      </p:grpSp>
      <p:sp>
        <p:nvSpPr>
          <p:cNvPr id="34" name="Content Placeholder 2"/>
          <p:cNvSpPr txBox="1">
            <a:spLocks/>
          </p:cNvSpPr>
          <p:nvPr/>
        </p:nvSpPr>
        <p:spPr bwMode="auto">
          <a:xfrm>
            <a:off x="990600" y="5978519"/>
            <a:ext cx="7443771" cy="46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pitchFamily="-108" charset="-128"/>
                <a:cs typeface="ＭＳ Ｐゴシック" pitchFamily="-108"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9pPr>
          </a:lstStyle>
          <a:p>
            <a:r>
              <a:rPr lang="en-US" sz="1400" kern="0" dirty="0" smtClean="0"/>
              <a:t>Note: In this case, the solution is valid so the two possible line solutions overlap perfectly </a:t>
            </a:r>
          </a:p>
        </p:txBody>
      </p:sp>
    </p:spTree>
    <p:extLst>
      <p:ext uri="{BB962C8B-B14F-4D97-AF65-F5344CB8AC3E}">
        <p14:creationId xmlns:p14="http://schemas.microsoft.com/office/powerpoint/2010/main" val="316864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97124" y="57758"/>
            <a:ext cx="2895600" cy="1335131"/>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TopDownIntersection.m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As the pin approaches a horizontal orientation in the actual system, the triangle intersection method approaches massive uncertainty (think about the intersection of two near-horizontal planes)</a:t>
            </a:r>
          </a:p>
          <a:p>
            <a:r>
              <a:rPr lang="en-US" dirty="0" smtClean="0"/>
              <a:t>The top down method addresses this issue by examining the intersection of the XY vector components, and then examining where these projected intersections actually lie in the 3-space</a:t>
            </a:r>
          </a:p>
          <a:p>
            <a:r>
              <a:rPr lang="en-US" dirty="0" smtClean="0"/>
              <a:t>The thresholds are:</a:t>
            </a:r>
          </a:p>
          <a:p>
            <a:pPr lvl="1"/>
            <a:r>
              <a:rPr lang="en-US" dirty="0"/>
              <a:t>Normalized length: are the linear solutions the same length as the pin’s true length (pebble diameter)? </a:t>
            </a:r>
          </a:p>
          <a:p>
            <a:pPr lvl="1"/>
            <a:r>
              <a:rPr lang="en-US" dirty="0" smtClean="0"/>
              <a:t>Metric spatial </a:t>
            </a:r>
            <a:r>
              <a:rPr lang="en-US" dirty="0"/>
              <a:t>similarity: are </a:t>
            </a:r>
            <a:r>
              <a:rPr lang="en-US" dirty="0" smtClean="0"/>
              <a:t>there consistent solutions in 3-space?</a:t>
            </a:r>
          </a:p>
          <a:p>
            <a:r>
              <a:rPr lang="en-US" dirty="0" smtClean="0"/>
              <a:t>This method returns more possible results than the triangle intersection method (see next slide)</a:t>
            </a:r>
            <a:endParaRPr lang="en-US" dirty="0"/>
          </a:p>
          <a:p>
            <a:pPr lvl="1"/>
            <a:endParaRPr lang="en-US" dirty="0" smtClean="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61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97124" y="57758"/>
            <a:ext cx="2895600" cy="1335131"/>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TopDownIntersection.m</a:t>
            </a:r>
            <a:endParaRPr lang="en-US" dirty="0"/>
          </a:p>
        </p:txBody>
      </p:sp>
      <p:sp>
        <p:nvSpPr>
          <p:cNvPr id="3" name="Content Placeholder 2"/>
          <p:cNvSpPr>
            <a:spLocks noGrp="1"/>
          </p:cNvSpPr>
          <p:nvPr>
            <p:ph idx="1"/>
          </p:nvPr>
        </p:nvSpPr>
        <p:spPr>
          <a:xfrm>
            <a:off x="381000" y="685800"/>
            <a:ext cx="7543800" cy="474355"/>
          </a:xfrm>
        </p:spPr>
        <p:txBody>
          <a:bodyPr/>
          <a:lstStyle/>
          <a:p>
            <a:r>
              <a:rPr lang="en-US" dirty="0" smtClean="0"/>
              <a:t>The possible solutions look like this:</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2" name="Group 41"/>
          <p:cNvGrpSpPr/>
          <p:nvPr/>
        </p:nvGrpSpPr>
        <p:grpSpPr>
          <a:xfrm>
            <a:off x="609600" y="1232474"/>
            <a:ext cx="8004123" cy="4558726"/>
            <a:chOff x="609600" y="1477989"/>
            <a:chExt cx="8004123" cy="4558726"/>
          </a:xfrm>
        </p:grpSpPr>
        <p:pic>
          <p:nvPicPr>
            <p:cNvPr id="6" name="Picture 5"/>
            <p:cNvPicPr>
              <a:picLocks noChangeAspect="1"/>
            </p:cNvPicPr>
            <p:nvPr/>
          </p:nvPicPr>
          <p:blipFill>
            <a:blip r:embed="rId3"/>
            <a:stretch>
              <a:fillRect/>
            </a:stretch>
          </p:blipFill>
          <p:spPr>
            <a:xfrm>
              <a:off x="609600" y="1477989"/>
              <a:ext cx="3707401" cy="42576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419600" y="1687539"/>
              <a:ext cx="4194123" cy="4048125"/>
            </a:xfrm>
            <a:prstGeom prst="rect">
              <a:avLst/>
            </a:prstGeom>
            <a:ln>
              <a:solidFill>
                <a:schemeClr val="tx1"/>
              </a:solidFill>
            </a:ln>
          </p:spPr>
        </p:pic>
        <p:sp>
          <p:nvSpPr>
            <p:cNvPr id="9" name="TextBox 8"/>
            <p:cNvSpPr txBox="1"/>
            <p:nvPr/>
          </p:nvSpPr>
          <p:spPr>
            <a:xfrm>
              <a:off x="2756107" y="3895834"/>
              <a:ext cx="1587293" cy="674031"/>
            </a:xfrm>
            <a:prstGeom prst="rect">
              <a:avLst/>
            </a:prstGeom>
            <a:noFill/>
          </p:spPr>
          <p:txBody>
            <a:bodyPr wrap="none" rtlCol="0">
              <a:spAutoFit/>
            </a:bodyPr>
            <a:lstStyle/>
            <a:p>
              <a:pPr algn="ctr"/>
              <a:r>
                <a:rPr lang="en-US" sz="1400" dirty="0" smtClean="0"/>
                <a:t>Top-down</a:t>
              </a:r>
            </a:p>
            <a:p>
              <a:pPr algn="ctr"/>
              <a:r>
                <a:rPr lang="en-US" sz="1400" dirty="0" smtClean="0"/>
                <a:t>Intersections</a:t>
              </a:r>
            </a:p>
            <a:p>
              <a:pPr algn="ctr"/>
              <a:r>
                <a:rPr lang="en-US" sz="1400" dirty="0" smtClean="0"/>
                <a:t>(possible solutions)</a:t>
              </a:r>
              <a:endParaRPr lang="en-US" sz="1400" dirty="0"/>
            </a:p>
          </p:txBody>
        </p:sp>
        <p:cxnSp>
          <p:nvCxnSpPr>
            <p:cNvPr id="11" name="Straight Arrow Connector 10"/>
            <p:cNvCxnSpPr>
              <a:stCxn id="9" idx="1"/>
            </p:cNvCxnSpPr>
            <p:nvPr/>
          </p:nvCxnSpPr>
          <p:spPr bwMode="auto">
            <a:xfrm flipH="1" flipV="1">
              <a:off x="2496459" y="3210034"/>
              <a:ext cx="259648" cy="102281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14" name="Straight Arrow Connector 13"/>
            <p:cNvCxnSpPr>
              <a:stCxn id="9" idx="1"/>
            </p:cNvCxnSpPr>
            <p:nvPr/>
          </p:nvCxnSpPr>
          <p:spPr bwMode="auto">
            <a:xfrm flipH="1">
              <a:off x="2230003" y="4232850"/>
              <a:ext cx="526104" cy="424984"/>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16" name="Straight Arrow Connector 15"/>
            <p:cNvCxnSpPr>
              <a:stCxn id="9" idx="1"/>
            </p:cNvCxnSpPr>
            <p:nvPr/>
          </p:nvCxnSpPr>
          <p:spPr bwMode="auto">
            <a:xfrm flipH="1" flipV="1">
              <a:off x="2572659" y="3895834"/>
              <a:ext cx="183448" cy="33701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18" name="Straight Arrow Connector 17"/>
            <p:cNvCxnSpPr>
              <a:stCxn id="9" idx="1"/>
            </p:cNvCxnSpPr>
            <p:nvPr/>
          </p:nvCxnSpPr>
          <p:spPr bwMode="auto">
            <a:xfrm flipH="1" flipV="1">
              <a:off x="2230003" y="4010134"/>
              <a:ext cx="526104" cy="22271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21" name="TextBox 20"/>
            <p:cNvSpPr txBox="1"/>
            <p:nvPr/>
          </p:nvSpPr>
          <p:spPr>
            <a:xfrm>
              <a:off x="1211993" y="3366760"/>
              <a:ext cx="792205" cy="480131"/>
            </a:xfrm>
            <a:prstGeom prst="rect">
              <a:avLst/>
            </a:prstGeom>
            <a:noFill/>
          </p:spPr>
          <p:txBody>
            <a:bodyPr wrap="none" rtlCol="0">
              <a:spAutoFit/>
            </a:bodyPr>
            <a:lstStyle/>
            <a:p>
              <a:pPr algn="ctr"/>
              <a:r>
                <a:rPr lang="en-US" sz="1400" dirty="0" smtClean="0"/>
                <a:t>Actual</a:t>
              </a:r>
            </a:p>
            <a:p>
              <a:pPr algn="ctr"/>
              <a:r>
                <a:rPr lang="en-US" sz="1400" dirty="0" smtClean="0"/>
                <a:t>Solution</a:t>
              </a:r>
              <a:endParaRPr lang="en-US" sz="1400" dirty="0"/>
            </a:p>
          </p:txBody>
        </p:sp>
        <p:cxnSp>
          <p:nvCxnSpPr>
            <p:cNvPr id="23" name="Straight Arrow Connector 22"/>
            <p:cNvCxnSpPr/>
            <p:nvPr/>
          </p:nvCxnSpPr>
          <p:spPr bwMode="auto">
            <a:xfrm>
              <a:off x="2004198" y="3606826"/>
              <a:ext cx="358002" cy="279374"/>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24" name="TextBox 23"/>
            <p:cNvSpPr txBox="1"/>
            <p:nvPr/>
          </p:nvSpPr>
          <p:spPr>
            <a:xfrm>
              <a:off x="1773527" y="5750483"/>
              <a:ext cx="1379545" cy="286232"/>
            </a:xfrm>
            <a:prstGeom prst="rect">
              <a:avLst/>
            </a:prstGeom>
            <a:noFill/>
          </p:spPr>
          <p:txBody>
            <a:bodyPr wrap="none" rtlCol="0">
              <a:spAutoFit/>
            </a:bodyPr>
            <a:lstStyle/>
            <a:p>
              <a:pPr algn="ctr"/>
              <a:r>
                <a:rPr lang="en-US" sz="1400" dirty="0" smtClean="0"/>
                <a:t>Top-Down View</a:t>
              </a:r>
            </a:p>
          </p:txBody>
        </p:sp>
        <p:sp>
          <p:nvSpPr>
            <p:cNvPr id="25" name="TextBox 24"/>
            <p:cNvSpPr txBox="1"/>
            <p:nvPr/>
          </p:nvSpPr>
          <p:spPr>
            <a:xfrm>
              <a:off x="6054643" y="5735664"/>
              <a:ext cx="924036" cy="286232"/>
            </a:xfrm>
            <a:prstGeom prst="rect">
              <a:avLst/>
            </a:prstGeom>
            <a:noFill/>
          </p:spPr>
          <p:txBody>
            <a:bodyPr wrap="none" rtlCol="0">
              <a:spAutoFit/>
            </a:bodyPr>
            <a:lstStyle/>
            <a:p>
              <a:pPr algn="ctr"/>
              <a:r>
                <a:rPr lang="en-US" sz="1400" dirty="0" smtClean="0"/>
                <a:t>Side View</a:t>
              </a:r>
            </a:p>
          </p:txBody>
        </p:sp>
        <p:sp>
          <p:nvSpPr>
            <p:cNvPr id="26" name="TextBox 25"/>
            <p:cNvSpPr txBox="1"/>
            <p:nvPr/>
          </p:nvSpPr>
          <p:spPr>
            <a:xfrm>
              <a:off x="6274907" y="2363103"/>
              <a:ext cx="1192955" cy="480131"/>
            </a:xfrm>
            <a:prstGeom prst="rect">
              <a:avLst/>
            </a:prstGeom>
            <a:noFill/>
          </p:spPr>
          <p:txBody>
            <a:bodyPr wrap="none" rtlCol="0">
              <a:spAutoFit/>
            </a:bodyPr>
            <a:lstStyle/>
            <a:p>
              <a:pPr algn="ctr"/>
              <a:r>
                <a:rPr lang="en-US" sz="1400" dirty="0" smtClean="0"/>
                <a:t>Top-down</a:t>
              </a:r>
            </a:p>
            <a:p>
              <a:pPr algn="ctr"/>
              <a:r>
                <a:rPr lang="en-US" sz="1400" dirty="0" smtClean="0"/>
                <a:t>Intersections </a:t>
              </a:r>
              <a:endParaRPr lang="en-US" sz="1400" dirty="0"/>
            </a:p>
          </p:txBody>
        </p:sp>
        <p:cxnSp>
          <p:nvCxnSpPr>
            <p:cNvPr id="28" name="Straight Arrow Connector 27"/>
            <p:cNvCxnSpPr/>
            <p:nvPr/>
          </p:nvCxnSpPr>
          <p:spPr bwMode="auto">
            <a:xfrm flipH="1">
              <a:off x="5867400" y="2743200"/>
              <a:ext cx="533400" cy="38100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H="1">
              <a:off x="6718062" y="2843234"/>
              <a:ext cx="178038" cy="233582"/>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2" name="Straight Arrow Connector 31"/>
            <p:cNvCxnSpPr/>
            <p:nvPr/>
          </p:nvCxnSpPr>
          <p:spPr bwMode="auto">
            <a:xfrm>
              <a:off x="7162800" y="2843234"/>
              <a:ext cx="216822" cy="233582"/>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4" name="Straight Arrow Connector 33"/>
            <p:cNvCxnSpPr/>
            <p:nvPr/>
          </p:nvCxnSpPr>
          <p:spPr bwMode="auto">
            <a:xfrm>
              <a:off x="7162800" y="2843234"/>
              <a:ext cx="216822" cy="52352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H="1">
              <a:off x="5867400" y="2821688"/>
              <a:ext cx="558339" cy="545072"/>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8" name="Straight Arrow Connector 37"/>
            <p:cNvCxnSpPr/>
            <p:nvPr/>
          </p:nvCxnSpPr>
          <p:spPr bwMode="auto">
            <a:xfrm>
              <a:off x="6528338" y="2810915"/>
              <a:ext cx="0" cy="52352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39" name="TextBox 38"/>
            <p:cNvSpPr txBox="1"/>
            <p:nvPr/>
          </p:nvSpPr>
          <p:spPr>
            <a:xfrm>
              <a:off x="6787792" y="3575641"/>
              <a:ext cx="792205" cy="480131"/>
            </a:xfrm>
            <a:prstGeom prst="rect">
              <a:avLst/>
            </a:prstGeom>
            <a:noFill/>
          </p:spPr>
          <p:txBody>
            <a:bodyPr wrap="none" rtlCol="0">
              <a:spAutoFit/>
            </a:bodyPr>
            <a:lstStyle/>
            <a:p>
              <a:pPr algn="ctr"/>
              <a:r>
                <a:rPr lang="en-US" sz="1400" dirty="0" smtClean="0"/>
                <a:t>Actual</a:t>
              </a:r>
            </a:p>
            <a:p>
              <a:pPr algn="ctr"/>
              <a:r>
                <a:rPr lang="en-US" sz="1400" dirty="0" smtClean="0"/>
                <a:t>Solution</a:t>
              </a:r>
              <a:endParaRPr lang="en-US" sz="1400" dirty="0"/>
            </a:p>
          </p:txBody>
        </p:sp>
        <p:cxnSp>
          <p:nvCxnSpPr>
            <p:cNvPr id="41" name="Straight Arrow Connector 40"/>
            <p:cNvCxnSpPr/>
            <p:nvPr/>
          </p:nvCxnSpPr>
          <p:spPr bwMode="auto">
            <a:xfrm flipH="1" flipV="1">
              <a:off x="6629400" y="3289409"/>
              <a:ext cx="349279" cy="372001"/>
            </a:xfrm>
            <a:prstGeom prst="straightConnector1">
              <a:avLst/>
            </a:prstGeom>
            <a:solidFill>
              <a:schemeClr val="bg1"/>
            </a:solidFill>
            <a:ln w="12700" cap="flat" cmpd="sng" algn="ctr">
              <a:solidFill>
                <a:schemeClr val="tx1"/>
              </a:solidFill>
              <a:prstDash val="solid"/>
              <a:round/>
              <a:headEnd type="none" w="med" len="med"/>
              <a:tailEnd type="triangle"/>
            </a:ln>
            <a:effectLst/>
          </p:spPr>
        </p:cxnSp>
      </p:grpSp>
      <p:sp>
        <p:nvSpPr>
          <p:cNvPr id="44" name="Content Placeholder 2"/>
          <p:cNvSpPr txBox="1">
            <a:spLocks/>
          </p:cNvSpPr>
          <p:nvPr/>
        </p:nvSpPr>
        <p:spPr bwMode="auto">
          <a:xfrm>
            <a:off x="914400" y="5981356"/>
            <a:ext cx="7543800" cy="474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pitchFamily="-108" charset="-128"/>
                <a:cs typeface="ＭＳ Ｐゴシック" pitchFamily="-108"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9pPr>
          </a:lstStyle>
          <a:p>
            <a:r>
              <a:rPr lang="en-US" sz="1400" kern="0" dirty="0" smtClean="0"/>
              <a:t>Note: in this example, the pin is likely found by the triangle intersection method as well. </a:t>
            </a:r>
          </a:p>
        </p:txBody>
      </p:sp>
    </p:spTree>
    <p:extLst>
      <p:ext uri="{BB962C8B-B14F-4D97-AF65-F5344CB8AC3E}">
        <p14:creationId xmlns:p14="http://schemas.microsoft.com/office/powerpoint/2010/main" val="21793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24601" y="42862"/>
            <a:ext cx="2786156" cy="1271589"/>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Find_Contrast_1pin.m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Every possible solution is projected onto the x-ray contrast data for every detector angle (usually 5 angles) so that it can be verified that this is indeed a pin in each image</a:t>
            </a:r>
          </a:p>
          <a:p>
            <a:r>
              <a:rPr lang="en-US" dirty="0" smtClean="0"/>
              <a:t>Vector math is used for the projections</a:t>
            </a:r>
          </a:p>
          <a:p>
            <a:pPr lvl="1"/>
            <a:r>
              <a:rPr lang="en-US" dirty="0" smtClean="0"/>
              <a:t>Similar to intersection algorithms </a:t>
            </a:r>
          </a:p>
          <a:p>
            <a:r>
              <a:rPr lang="en-US" dirty="0" smtClean="0"/>
              <a:t>An average contrast threshold is set for each image angle (set in the run file)</a:t>
            </a:r>
          </a:p>
          <a:p>
            <a:r>
              <a:rPr lang="en-US" dirty="0" smtClean="0"/>
              <a:t>5 pixels of “slop” is considered and factored into an quantitative uncertainty (in the output)</a:t>
            </a:r>
          </a:p>
          <a:p>
            <a:r>
              <a:rPr lang="en-US" dirty="0" smtClean="0"/>
              <a:t>This function is called the most times, and is therefore the most computationally expensive function to run… It is, on the other hand, incredibly useful in making sure you actually found a solution</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50213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4601" y="42862"/>
            <a:ext cx="2786156" cy="1271589"/>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Find_Contrast_1pin.m</a:t>
            </a:r>
            <a:endParaRPr lang="en-US" dirty="0"/>
          </a:p>
        </p:txBody>
      </p:sp>
      <p:sp>
        <p:nvSpPr>
          <p:cNvPr id="3" name="Content Placeholder 2"/>
          <p:cNvSpPr>
            <a:spLocks noGrp="1"/>
          </p:cNvSpPr>
          <p:nvPr>
            <p:ph idx="1"/>
          </p:nvPr>
        </p:nvSpPr>
        <p:spPr>
          <a:xfrm>
            <a:off x="304800" y="685800"/>
            <a:ext cx="4914900" cy="381000"/>
          </a:xfrm>
        </p:spPr>
        <p:txBody>
          <a:bodyPr/>
          <a:lstStyle/>
          <a:p>
            <a:r>
              <a:rPr lang="en-US" dirty="0" smtClean="0"/>
              <a:t>The contrast projection looks like this:</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rotWithShape="1">
          <a:blip r:embed="rId4"/>
          <a:srcRect t="6960"/>
          <a:stretch/>
        </p:blipFill>
        <p:spPr>
          <a:xfrm>
            <a:off x="88841" y="1433513"/>
            <a:ext cx="1775751" cy="2743200"/>
          </a:xfrm>
          <a:prstGeom prst="rect">
            <a:avLst/>
          </a:prstGeom>
        </p:spPr>
      </p:pic>
      <p:pic>
        <p:nvPicPr>
          <p:cNvPr id="6" name="Picture 5"/>
          <p:cNvPicPr>
            <a:picLocks noChangeAspect="1"/>
          </p:cNvPicPr>
          <p:nvPr/>
        </p:nvPicPr>
        <p:blipFill>
          <a:blip r:embed="rId5"/>
          <a:stretch>
            <a:fillRect/>
          </a:stretch>
        </p:blipFill>
        <p:spPr>
          <a:xfrm>
            <a:off x="1921742" y="1423988"/>
            <a:ext cx="1698575" cy="2743200"/>
          </a:xfrm>
          <a:prstGeom prst="rect">
            <a:avLst/>
          </a:prstGeom>
        </p:spPr>
      </p:pic>
      <p:pic>
        <p:nvPicPr>
          <p:cNvPr id="8" name="Picture 7"/>
          <p:cNvPicPr>
            <a:picLocks noChangeAspect="1"/>
          </p:cNvPicPr>
          <p:nvPr/>
        </p:nvPicPr>
        <p:blipFill>
          <a:blip r:embed="rId6"/>
          <a:stretch>
            <a:fillRect/>
          </a:stretch>
        </p:blipFill>
        <p:spPr>
          <a:xfrm>
            <a:off x="3693533" y="1423988"/>
            <a:ext cx="1683521" cy="2743200"/>
          </a:xfrm>
          <a:prstGeom prst="rect">
            <a:avLst/>
          </a:prstGeom>
        </p:spPr>
      </p:pic>
      <p:pic>
        <p:nvPicPr>
          <p:cNvPr id="9" name="Picture 8"/>
          <p:cNvPicPr>
            <a:picLocks noChangeAspect="1"/>
          </p:cNvPicPr>
          <p:nvPr/>
        </p:nvPicPr>
        <p:blipFill>
          <a:blip r:embed="rId7"/>
          <a:stretch>
            <a:fillRect/>
          </a:stretch>
        </p:blipFill>
        <p:spPr>
          <a:xfrm>
            <a:off x="5458884" y="1433513"/>
            <a:ext cx="1693333" cy="2743200"/>
          </a:xfrm>
          <a:prstGeom prst="rect">
            <a:avLst/>
          </a:prstGeom>
        </p:spPr>
      </p:pic>
      <p:pic>
        <p:nvPicPr>
          <p:cNvPr id="10" name="Picture 9"/>
          <p:cNvPicPr>
            <a:picLocks noChangeAspect="1"/>
          </p:cNvPicPr>
          <p:nvPr/>
        </p:nvPicPr>
        <p:blipFill>
          <a:blip r:embed="rId8"/>
          <a:stretch>
            <a:fillRect/>
          </a:stretch>
        </p:blipFill>
        <p:spPr>
          <a:xfrm>
            <a:off x="7224522" y="1433513"/>
            <a:ext cx="1861751" cy="2743200"/>
          </a:xfrm>
          <a:prstGeom prst="rect">
            <a:avLst/>
          </a:prstGeom>
        </p:spPr>
      </p:pic>
      <p:sp>
        <p:nvSpPr>
          <p:cNvPr id="12" name="TextBox 11"/>
          <p:cNvSpPr txBox="1"/>
          <p:nvPr/>
        </p:nvSpPr>
        <p:spPr>
          <a:xfrm>
            <a:off x="480426" y="4220844"/>
            <a:ext cx="992580" cy="341632"/>
          </a:xfrm>
          <a:prstGeom prst="rect">
            <a:avLst/>
          </a:prstGeom>
          <a:noFill/>
        </p:spPr>
        <p:txBody>
          <a:bodyPr wrap="none" rtlCol="0">
            <a:spAutoFit/>
          </a:bodyPr>
          <a:lstStyle/>
          <a:p>
            <a:pPr algn="ctr"/>
            <a:r>
              <a:rPr lang="en-US" dirty="0" smtClean="0"/>
              <a:t>0-degree</a:t>
            </a:r>
            <a:endParaRPr lang="en-US" dirty="0"/>
          </a:p>
        </p:txBody>
      </p:sp>
      <p:sp>
        <p:nvSpPr>
          <p:cNvPr id="13" name="TextBox 12"/>
          <p:cNvSpPr txBox="1"/>
          <p:nvPr/>
        </p:nvSpPr>
        <p:spPr>
          <a:xfrm>
            <a:off x="2130470" y="4220844"/>
            <a:ext cx="1281120" cy="341632"/>
          </a:xfrm>
          <a:prstGeom prst="rect">
            <a:avLst/>
          </a:prstGeom>
          <a:noFill/>
        </p:spPr>
        <p:txBody>
          <a:bodyPr wrap="none" rtlCol="0">
            <a:spAutoFit/>
          </a:bodyPr>
          <a:lstStyle/>
          <a:p>
            <a:pPr algn="ctr"/>
            <a:r>
              <a:rPr lang="en-US" dirty="0" smtClean="0"/>
              <a:t>22.5-degree</a:t>
            </a:r>
            <a:endParaRPr lang="en-US" dirty="0"/>
          </a:p>
        </p:txBody>
      </p:sp>
      <p:sp>
        <p:nvSpPr>
          <p:cNvPr id="14" name="TextBox 13"/>
          <p:cNvSpPr txBox="1"/>
          <p:nvPr/>
        </p:nvSpPr>
        <p:spPr>
          <a:xfrm>
            <a:off x="3981295" y="4220844"/>
            <a:ext cx="1107997" cy="341632"/>
          </a:xfrm>
          <a:prstGeom prst="rect">
            <a:avLst/>
          </a:prstGeom>
          <a:noFill/>
        </p:spPr>
        <p:txBody>
          <a:bodyPr wrap="none" rtlCol="0">
            <a:spAutoFit/>
          </a:bodyPr>
          <a:lstStyle/>
          <a:p>
            <a:pPr algn="ctr"/>
            <a:r>
              <a:rPr lang="en-US" dirty="0" smtClean="0"/>
              <a:t>45-degree</a:t>
            </a:r>
            <a:endParaRPr lang="en-US" dirty="0"/>
          </a:p>
        </p:txBody>
      </p:sp>
      <p:sp>
        <p:nvSpPr>
          <p:cNvPr id="15" name="TextBox 14"/>
          <p:cNvSpPr txBox="1"/>
          <p:nvPr/>
        </p:nvSpPr>
        <p:spPr>
          <a:xfrm>
            <a:off x="5664991" y="4220844"/>
            <a:ext cx="1281120" cy="341632"/>
          </a:xfrm>
          <a:prstGeom prst="rect">
            <a:avLst/>
          </a:prstGeom>
          <a:noFill/>
        </p:spPr>
        <p:txBody>
          <a:bodyPr wrap="none" rtlCol="0">
            <a:spAutoFit/>
          </a:bodyPr>
          <a:lstStyle/>
          <a:p>
            <a:pPr algn="ctr"/>
            <a:r>
              <a:rPr lang="en-US" dirty="0" smtClean="0"/>
              <a:t>67.5-degree</a:t>
            </a:r>
            <a:endParaRPr lang="en-US" dirty="0"/>
          </a:p>
        </p:txBody>
      </p:sp>
      <p:sp>
        <p:nvSpPr>
          <p:cNvPr id="16" name="TextBox 15"/>
          <p:cNvSpPr txBox="1"/>
          <p:nvPr/>
        </p:nvSpPr>
        <p:spPr>
          <a:xfrm>
            <a:off x="7601399" y="4220844"/>
            <a:ext cx="1107997" cy="341632"/>
          </a:xfrm>
          <a:prstGeom prst="rect">
            <a:avLst/>
          </a:prstGeom>
          <a:noFill/>
        </p:spPr>
        <p:txBody>
          <a:bodyPr wrap="none" rtlCol="0">
            <a:spAutoFit/>
          </a:bodyPr>
          <a:lstStyle/>
          <a:p>
            <a:pPr algn="ctr"/>
            <a:r>
              <a:rPr lang="en-US" dirty="0" smtClean="0"/>
              <a:t>90-degree</a:t>
            </a:r>
            <a:endParaRPr lang="en-US" dirty="0"/>
          </a:p>
        </p:txBody>
      </p:sp>
      <p:sp>
        <p:nvSpPr>
          <p:cNvPr id="17" name="Content Placeholder 2"/>
          <p:cNvSpPr txBox="1">
            <a:spLocks/>
          </p:cNvSpPr>
          <p:nvPr/>
        </p:nvSpPr>
        <p:spPr bwMode="auto">
          <a:xfrm>
            <a:off x="443104" y="5105400"/>
            <a:ext cx="4914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pitchFamily="-108" charset="-128"/>
                <a:cs typeface="ＭＳ Ｐゴシック" pitchFamily="-108"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9pPr>
          </a:lstStyle>
          <a:p>
            <a:r>
              <a:rPr lang="en-US" kern="0" dirty="0" smtClean="0"/>
              <a:t>The output contrast for the 5 images:</a:t>
            </a:r>
          </a:p>
        </p:txBody>
      </p:sp>
      <p:graphicFrame>
        <p:nvGraphicFramePr>
          <p:cNvPr id="18" name="Object 17"/>
          <p:cNvGraphicFramePr>
            <a:graphicFrameLocks noChangeAspect="1"/>
          </p:cNvGraphicFramePr>
          <p:nvPr>
            <p:extLst>
              <p:ext uri="{D42A27DB-BD31-4B8C-83A1-F6EECF244321}">
                <p14:modId xmlns:p14="http://schemas.microsoft.com/office/powerpoint/2010/main" val="1764626375"/>
              </p:ext>
            </p:extLst>
          </p:nvPr>
        </p:nvGraphicFramePr>
        <p:xfrm>
          <a:off x="5377054" y="4905376"/>
          <a:ext cx="1092200" cy="1143000"/>
        </p:xfrm>
        <a:graphic>
          <a:graphicData uri="http://schemas.openxmlformats.org/presentationml/2006/ole">
            <mc:AlternateContent xmlns:mc="http://schemas.openxmlformats.org/markup-compatibility/2006">
              <mc:Choice xmlns:v="urn:schemas-microsoft-com:vml" Requires="v">
                <p:oleObj spid="_x0000_s5132" name="Equation" r:id="rId9" imgW="1091880" imgH="1143000" progId="Equation.DSMT4">
                  <p:embed/>
                </p:oleObj>
              </mc:Choice>
              <mc:Fallback>
                <p:oleObj name="Equation" r:id="rId9" imgW="1091880" imgH="1143000" progId="Equation.DSMT4">
                  <p:embed/>
                  <p:pic>
                    <p:nvPicPr>
                      <p:cNvPr id="0" name=""/>
                      <p:cNvPicPr/>
                      <p:nvPr/>
                    </p:nvPicPr>
                    <p:blipFill>
                      <a:blip r:embed="rId10"/>
                      <a:stretch>
                        <a:fillRect/>
                      </a:stretch>
                    </p:blipFill>
                    <p:spPr>
                      <a:xfrm>
                        <a:off x="5377054" y="4905376"/>
                        <a:ext cx="1092200" cy="1143000"/>
                      </a:xfrm>
                      <a:prstGeom prst="rect">
                        <a:avLst/>
                      </a:prstGeom>
                    </p:spPr>
                  </p:pic>
                </p:oleObj>
              </mc:Fallback>
            </mc:AlternateContent>
          </a:graphicData>
        </a:graphic>
      </p:graphicFrame>
    </p:spTree>
    <p:extLst>
      <p:ext uri="{BB962C8B-B14F-4D97-AF65-F5344CB8AC3E}">
        <p14:creationId xmlns:p14="http://schemas.microsoft.com/office/powerpoint/2010/main" val="2925845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24601" y="42862"/>
            <a:ext cx="2786156" cy="1271589"/>
          </a:xfrm>
          <a:prstGeom prst="rect">
            <a:avLst/>
          </a:prstGeom>
          <a:ln>
            <a:solidFill>
              <a:schemeClr val="tx1"/>
            </a:solidFill>
          </a:ln>
        </p:spPr>
      </p:pic>
      <p:sp>
        <p:nvSpPr>
          <p:cNvPr id="2" name="Title 1"/>
          <p:cNvSpPr>
            <a:spLocks noGrp="1"/>
          </p:cNvSpPr>
          <p:nvPr>
            <p:ph type="title"/>
          </p:nvPr>
        </p:nvSpPr>
        <p:spPr>
          <a:xfrm>
            <a:off x="228600" y="152400"/>
            <a:ext cx="4991100" cy="533400"/>
          </a:xfrm>
        </p:spPr>
        <p:txBody>
          <a:bodyPr/>
          <a:lstStyle/>
          <a:p>
            <a:pPr algn="l"/>
            <a:r>
              <a:rPr lang="en-US" dirty="0" smtClean="0"/>
              <a:t>Find_Contrast_1pin.m</a:t>
            </a:r>
            <a:endParaRPr lang="en-US" dirty="0"/>
          </a:p>
        </p:txBody>
      </p:sp>
      <p:sp>
        <p:nvSpPr>
          <p:cNvPr id="3" name="Content Placeholder 2"/>
          <p:cNvSpPr>
            <a:spLocks noGrp="1"/>
          </p:cNvSpPr>
          <p:nvPr>
            <p:ph idx="1"/>
          </p:nvPr>
        </p:nvSpPr>
        <p:spPr>
          <a:xfrm>
            <a:off x="304800" y="990600"/>
            <a:ext cx="4914900" cy="381000"/>
          </a:xfrm>
        </p:spPr>
        <p:txBody>
          <a:bodyPr/>
          <a:lstStyle/>
          <a:p>
            <a:r>
              <a:rPr lang="en-US" dirty="0" smtClean="0"/>
              <a:t>Detailed view:</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3"/>
          <a:stretch>
            <a:fillRect/>
          </a:stretch>
        </p:blipFill>
        <p:spPr>
          <a:xfrm>
            <a:off x="1600200" y="1676400"/>
            <a:ext cx="5943600" cy="4438650"/>
          </a:xfrm>
          <a:prstGeom prst="rect">
            <a:avLst/>
          </a:prstGeom>
        </p:spPr>
      </p:pic>
      <p:sp>
        <p:nvSpPr>
          <p:cNvPr id="19" name="TextBox 18"/>
          <p:cNvSpPr txBox="1"/>
          <p:nvPr/>
        </p:nvSpPr>
        <p:spPr>
          <a:xfrm>
            <a:off x="4648200" y="2305051"/>
            <a:ext cx="2627642" cy="590931"/>
          </a:xfrm>
          <a:prstGeom prst="rect">
            <a:avLst/>
          </a:prstGeom>
          <a:solidFill>
            <a:schemeClr val="bg1"/>
          </a:solidFill>
        </p:spPr>
        <p:txBody>
          <a:bodyPr wrap="none" rtlCol="0">
            <a:spAutoFit/>
          </a:bodyPr>
          <a:lstStyle/>
          <a:p>
            <a:pPr algn="ctr"/>
            <a:r>
              <a:rPr lang="en-US" dirty="0" smtClean="0"/>
              <a:t>Multiple contrast samples </a:t>
            </a:r>
          </a:p>
          <a:p>
            <a:pPr algn="ctr"/>
            <a:r>
              <a:rPr lang="en-US" dirty="0" smtClean="0"/>
              <a:t>account for uncertainty</a:t>
            </a:r>
            <a:endParaRPr lang="en-US" dirty="0"/>
          </a:p>
        </p:txBody>
      </p:sp>
      <p:cxnSp>
        <p:nvCxnSpPr>
          <p:cNvPr id="21" name="Straight Arrow Connector 20"/>
          <p:cNvCxnSpPr>
            <a:stCxn id="19" idx="1"/>
          </p:cNvCxnSpPr>
          <p:nvPr/>
        </p:nvCxnSpPr>
        <p:spPr bwMode="auto">
          <a:xfrm flipH="1">
            <a:off x="4191000" y="2600517"/>
            <a:ext cx="457200" cy="142682"/>
          </a:xfrm>
          <a:prstGeom prst="straightConnector1">
            <a:avLst/>
          </a:prstGeom>
          <a:solidFill>
            <a:schemeClr val="bg1"/>
          </a:solidFill>
          <a:ln w="28575" cap="flat" cmpd="sng" algn="ctr">
            <a:solidFill>
              <a:schemeClr val="accent6">
                <a:lumMod val="40000"/>
                <a:lumOff val="60000"/>
              </a:schemeClr>
            </a:solidFill>
            <a:prstDash val="solid"/>
            <a:round/>
            <a:headEnd type="none" w="med" len="med"/>
            <a:tailEnd type="triangle"/>
          </a:ln>
          <a:effectLst/>
        </p:spPr>
      </p:cxnSp>
    </p:spTree>
    <p:extLst>
      <p:ext uri="{BB962C8B-B14F-4D97-AF65-F5344CB8AC3E}">
        <p14:creationId xmlns:p14="http://schemas.microsoft.com/office/powerpoint/2010/main" val="28828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991100" cy="533400"/>
          </a:xfrm>
        </p:spPr>
        <p:txBody>
          <a:bodyPr/>
          <a:lstStyle/>
          <a:p>
            <a:pPr algn="l"/>
            <a:r>
              <a:rPr lang="en-US" dirty="0" smtClean="0"/>
              <a:t>PHASE1 Summary</a:t>
            </a:r>
            <a:endParaRPr lang="en-US" dirty="0"/>
          </a:p>
        </p:txBody>
      </p:sp>
      <p:sp>
        <p:nvSpPr>
          <p:cNvPr id="3" name="Content Placeholder 2"/>
          <p:cNvSpPr>
            <a:spLocks noGrp="1"/>
          </p:cNvSpPr>
          <p:nvPr>
            <p:ph idx="1"/>
          </p:nvPr>
        </p:nvSpPr>
        <p:spPr>
          <a:xfrm>
            <a:off x="304800" y="685800"/>
            <a:ext cx="4914900" cy="381000"/>
          </a:xfrm>
        </p:spPr>
        <p:txBody>
          <a:bodyPr/>
          <a:lstStyle/>
          <a:p>
            <a:r>
              <a:rPr lang="en-US" dirty="0" smtClean="0"/>
              <a:t>In summary, phase 1 looks like this:</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p:cNvPicPr>
            <a:picLocks noChangeAspect="1"/>
          </p:cNvPicPr>
          <p:nvPr/>
        </p:nvPicPr>
        <p:blipFill rotWithShape="1">
          <a:blip r:embed="rId2"/>
          <a:srcRect l="4445" r="14445"/>
          <a:stretch/>
        </p:blipFill>
        <p:spPr>
          <a:xfrm>
            <a:off x="1447800" y="1066800"/>
            <a:ext cx="5562600" cy="5122718"/>
          </a:xfrm>
          <a:prstGeom prst="rect">
            <a:avLst/>
          </a:prstGeom>
        </p:spPr>
      </p:pic>
      <p:pic>
        <p:nvPicPr>
          <p:cNvPr id="16" name="Picture 15"/>
          <p:cNvPicPr>
            <a:picLocks noChangeAspect="1"/>
          </p:cNvPicPr>
          <p:nvPr/>
        </p:nvPicPr>
        <p:blipFill>
          <a:blip r:embed="rId3"/>
          <a:stretch>
            <a:fillRect/>
          </a:stretch>
        </p:blipFill>
        <p:spPr>
          <a:xfrm>
            <a:off x="6362700" y="64293"/>
            <a:ext cx="2701431" cy="1228725"/>
          </a:xfrm>
          <a:prstGeom prst="rect">
            <a:avLst/>
          </a:prstGeom>
          <a:ln>
            <a:solidFill>
              <a:schemeClr val="tx1"/>
            </a:solidFill>
          </a:ln>
        </p:spPr>
      </p:pic>
    </p:spTree>
    <p:extLst>
      <p:ext uri="{BB962C8B-B14F-4D97-AF65-F5344CB8AC3E}">
        <p14:creationId xmlns:p14="http://schemas.microsoft.com/office/powerpoint/2010/main" val="2958497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81725" y="39327"/>
            <a:ext cx="2962275" cy="1350705"/>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Phase2_Eliminate_Outsiders.m</a:t>
            </a:r>
            <a:endParaRPr lang="en-US" dirty="0"/>
          </a:p>
        </p:txBody>
      </p:sp>
      <p:sp>
        <p:nvSpPr>
          <p:cNvPr id="3" name="Content Placeholder 2"/>
          <p:cNvSpPr>
            <a:spLocks noGrp="1"/>
          </p:cNvSpPr>
          <p:nvPr>
            <p:ph idx="1"/>
          </p:nvPr>
        </p:nvSpPr>
        <p:spPr>
          <a:xfrm>
            <a:off x="800100" y="1371600"/>
            <a:ext cx="7543800" cy="4495800"/>
          </a:xfrm>
        </p:spPr>
        <p:txBody>
          <a:bodyPr/>
          <a:lstStyle/>
          <a:p>
            <a:r>
              <a:rPr lang="en-US" dirty="0" smtClean="0"/>
              <a:t>This phase eliminates any possible solutions that may have been incorrectly identified as correct solutions outside of the physical silo</a:t>
            </a:r>
          </a:p>
          <a:p>
            <a:r>
              <a:rPr lang="en-US" dirty="0" smtClean="0"/>
              <a:t>It uses max and min endpoints from module 1 to set silo boundaries in the 5 different views</a:t>
            </a:r>
          </a:p>
          <a:p>
            <a:r>
              <a:rPr lang="en-US" dirty="0" smtClean="0"/>
              <a:t>It also uses two custom set silo boundaries at custom set angles (user input in the </a:t>
            </a:r>
            <a:r>
              <a:rPr lang="en-US" dirty="0" err="1" smtClean="0"/>
              <a:t>RUN.m</a:t>
            </a:r>
            <a:r>
              <a:rPr lang="en-US" dirty="0" smtClean="0"/>
              <a:t> file)</a:t>
            </a:r>
          </a:p>
          <a:p>
            <a:r>
              <a:rPr lang="en-US" dirty="0" smtClean="0"/>
              <a:t>It only eliminates horizontal outliers using vertical boundaries</a:t>
            </a:r>
          </a:p>
          <a:p>
            <a:endParaRPr lang="en-US" dirty="0" smtClean="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9113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81725" y="39327"/>
            <a:ext cx="2962275" cy="1350705"/>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Phase2_Eliminate_Outsiders.m</a:t>
            </a:r>
            <a:endParaRPr lang="en-US" dirty="0"/>
          </a:p>
        </p:txBody>
      </p:sp>
      <p:sp>
        <p:nvSpPr>
          <p:cNvPr id="3" name="Content Placeholder 2"/>
          <p:cNvSpPr>
            <a:spLocks noGrp="1"/>
          </p:cNvSpPr>
          <p:nvPr>
            <p:ph idx="1"/>
          </p:nvPr>
        </p:nvSpPr>
        <p:spPr>
          <a:xfrm>
            <a:off x="800100" y="914400"/>
            <a:ext cx="7543800" cy="381000"/>
          </a:xfrm>
        </p:spPr>
        <p:txBody>
          <a:bodyPr/>
          <a:lstStyle/>
          <a:p>
            <a:r>
              <a:rPr lang="en-US" dirty="0" smtClean="0"/>
              <a:t>Looks like this:</a:t>
            </a:r>
          </a:p>
          <a:p>
            <a:endParaRPr lang="en-US" dirty="0" smtClean="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6" name="Picture 2" descr="Eliminate Outsiders"/>
          <p:cNvPicPr>
            <a:picLocks noChangeAspect="1" noChangeArrowheads="1"/>
          </p:cNvPicPr>
          <p:nvPr/>
        </p:nvPicPr>
        <p:blipFill>
          <a:blip r:embed="rId3">
            <a:extLst>
              <a:ext uri="{28A0092B-C50C-407E-A947-70E740481C1C}">
                <a14:useLocalDpi xmlns:a14="http://schemas.microsoft.com/office/drawing/2010/main" val="0"/>
              </a:ext>
            </a:extLst>
          </a:blip>
          <a:srcRect t="8417" b="53923"/>
          <a:stretch>
            <a:fillRect/>
          </a:stretch>
        </p:blipFill>
        <p:spPr bwMode="auto">
          <a:xfrm>
            <a:off x="1976437" y="1503298"/>
            <a:ext cx="5191126" cy="39069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800100" y="5562600"/>
            <a:ext cx="7124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pitchFamily="-108" charset="-128"/>
                <a:cs typeface="ＭＳ Ｐゴシック" pitchFamily="-108"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pitchFamily="-108"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pitchFamily="-108" charset="-128"/>
              </a:defRPr>
            </a:lvl9pPr>
          </a:lstStyle>
          <a:p>
            <a:r>
              <a:rPr lang="en-US" sz="1400" kern="0" dirty="0" smtClean="0"/>
              <a:t>Note: this image was created with very liberal thresholds and the result is therefore considerably more messy than it should be. Red lines are eliminated for being outside of the silo, blue lines are solutions, pink circles are module 1 results. </a:t>
            </a:r>
          </a:p>
          <a:p>
            <a:endParaRPr lang="en-US" kern="0" dirty="0" smtClean="0"/>
          </a:p>
        </p:txBody>
      </p:sp>
    </p:spTree>
    <p:extLst>
      <p:ext uri="{BB962C8B-B14F-4D97-AF65-F5344CB8AC3E}">
        <p14:creationId xmlns:p14="http://schemas.microsoft.com/office/powerpoint/2010/main" val="2972156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4633" y="44312"/>
            <a:ext cx="2962275" cy="1355667"/>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Phase3_Eliminate_Overlaps.m</a:t>
            </a:r>
            <a:endParaRPr lang="en-US" dirty="0"/>
          </a:p>
        </p:txBody>
      </p:sp>
      <p:sp>
        <p:nvSpPr>
          <p:cNvPr id="3" name="Content Placeholder 2"/>
          <p:cNvSpPr>
            <a:spLocks noGrp="1"/>
          </p:cNvSpPr>
          <p:nvPr>
            <p:ph idx="1"/>
          </p:nvPr>
        </p:nvSpPr>
        <p:spPr>
          <a:xfrm>
            <a:off x="800100" y="1828800"/>
            <a:ext cx="7543800" cy="3276600"/>
          </a:xfrm>
        </p:spPr>
        <p:txBody>
          <a:bodyPr/>
          <a:lstStyle/>
          <a:p>
            <a:r>
              <a:rPr lang="en-US" dirty="0" smtClean="0"/>
              <a:t>This module uses the physical constraint that pebbles should contact but not overlap</a:t>
            </a:r>
          </a:p>
          <a:p>
            <a:r>
              <a:rPr lang="en-US" dirty="0" smtClean="0"/>
              <a:t>An overlap threshold is set (normalized to a pebble diameter) in the </a:t>
            </a:r>
            <a:r>
              <a:rPr lang="en-US" dirty="0" err="1" smtClean="0"/>
              <a:t>RUN.m</a:t>
            </a:r>
            <a:r>
              <a:rPr lang="en-US" dirty="0" smtClean="0"/>
              <a:t> file</a:t>
            </a:r>
          </a:p>
          <a:p>
            <a:r>
              <a:rPr lang="en-US" dirty="0" smtClean="0"/>
              <a:t>If any two solutions overlap more than the threshold, one is eliminated based on the uncertainty set forth by the find contrast function</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4987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bwMode="auto">
          <a:xfrm>
            <a:off x="3188115" y="4997504"/>
            <a:ext cx="130166" cy="121557"/>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effectLst/>
              <a:latin typeface="Times" pitchFamily="-108" charset="0"/>
            </a:endParaRPr>
          </a:p>
        </p:txBody>
      </p:sp>
      <p:sp>
        <p:nvSpPr>
          <p:cNvPr id="9" name="Flowchart: Data 8"/>
          <p:cNvSpPr/>
          <p:nvPr/>
        </p:nvSpPr>
        <p:spPr bwMode="auto">
          <a:xfrm rot="16200000" flipH="1">
            <a:off x="1362075" y="4352476"/>
            <a:ext cx="1714500" cy="1409700"/>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3" name="Content Placeholder 2"/>
          <p:cNvSpPr>
            <a:spLocks noGrp="1"/>
          </p:cNvSpPr>
          <p:nvPr>
            <p:ph idx="1"/>
          </p:nvPr>
        </p:nvSpPr>
        <p:spPr>
          <a:xfrm>
            <a:off x="800100" y="838200"/>
            <a:ext cx="8039100" cy="2743200"/>
          </a:xfrm>
        </p:spPr>
        <p:txBody>
          <a:bodyPr/>
          <a:lstStyle/>
          <a:p>
            <a:r>
              <a:rPr lang="en-US" dirty="0" smtClean="0"/>
              <a:t>Your system geometry is only defined by your x-ray point source, detector and turntable, NOT the test section</a:t>
            </a:r>
          </a:p>
          <a:p>
            <a:r>
              <a:rPr lang="en-US" dirty="0" smtClean="0"/>
              <a:t>The detector is assumed to be a perfectly vertical plane </a:t>
            </a:r>
          </a:p>
          <a:p>
            <a:r>
              <a:rPr lang="en-US" dirty="0" smtClean="0"/>
              <a:t>The detector is assumed not to be rotated in the </a:t>
            </a:r>
            <a:r>
              <a:rPr lang="en-US" dirty="0" err="1" smtClean="0"/>
              <a:t>xz</a:t>
            </a:r>
            <a:r>
              <a:rPr lang="en-US" dirty="0" smtClean="0"/>
              <a:t> plane (LEVEL IT!)</a:t>
            </a:r>
            <a:endParaRPr lang="en-US" dirty="0" smtClean="0"/>
          </a:p>
          <a:p>
            <a:r>
              <a:rPr lang="en-US" dirty="0" smtClean="0"/>
              <a:t>The origin is set as (0,0,0)</a:t>
            </a:r>
          </a:p>
          <a:p>
            <a:pPr lvl="1"/>
            <a:r>
              <a:rPr lang="en-US" dirty="0" smtClean="0"/>
              <a:t>The </a:t>
            </a:r>
            <a:r>
              <a:rPr lang="en-US" dirty="0" err="1" smtClean="0"/>
              <a:t>xy</a:t>
            </a:r>
            <a:r>
              <a:rPr lang="en-US" dirty="0" smtClean="0"/>
              <a:t> origin is set at the turntable rotational axis</a:t>
            </a:r>
          </a:p>
          <a:p>
            <a:pPr lvl="1"/>
            <a:r>
              <a:rPr lang="en-US" dirty="0" smtClean="0"/>
              <a:t>The z origin coordinate is set at the plane intersecting the x-ray point source and perpendicular to the detector plane (the z-origin plane is horizontal)</a:t>
            </a:r>
            <a:endParaRPr lang="en-US" dirty="0" smtClean="0"/>
          </a:p>
        </p:txBody>
      </p:sp>
      <p:sp>
        <p:nvSpPr>
          <p:cNvPr id="6" name="Title 5"/>
          <p:cNvSpPr>
            <a:spLocks noGrp="1"/>
          </p:cNvSpPr>
          <p:nvPr>
            <p:ph type="title"/>
          </p:nvPr>
        </p:nvSpPr>
        <p:spPr/>
        <p:txBody>
          <a:bodyPr/>
          <a:lstStyle/>
          <a:p>
            <a:r>
              <a:rPr lang="en-US" dirty="0" smtClean="0"/>
              <a:t>Geometry Assumptions</a:t>
            </a:r>
            <a:endParaRPr lang="en-US" dirty="0"/>
          </a:p>
        </p:txBody>
      </p:sp>
      <p:cxnSp>
        <p:nvCxnSpPr>
          <p:cNvPr id="5" name="Straight Connector 4"/>
          <p:cNvCxnSpPr>
            <a:stCxn id="37" idx="6"/>
          </p:cNvCxnSpPr>
          <p:nvPr/>
        </p:nvCxnSpPr>
        <p:spPr bwMode="auto">
          <a:xfrm>
            <a:off x="3318281" y="5058283"/>
            <a:ext cx="4768444" cy="21299"/>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17" name="Straight Arrow Connector 16"/>
          <p:cNvCxnSpPr/>
          <p:nvPr/>
        </p:nvCxnSpPr>
        <p:spPr bwMode="auto">
          <a:xfrm flipV="1">
            <a:off x="3276600" y="4757600"/>
            <a:ext cx="1228725" cy="299726"/>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20" name="Straight Arrow Connector 19"/>
          <p:cNvCxnSpPr/>
          <p:nvPr/>
        </p:nvCxnSpPr>
        <p:spPr bwMode="auto">
          <a:xfrm flipH="1" flipV="1">
            <a:off x="3251940" y="3860289"/>
            <a:ext cx="1" cy="1197037"/>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23" name="Straight Arrow Connector 22"/>
          <p:cNvCxnSpPr>
            <a:stCxn id="37" idx="2"/>
          </p:cNvCxnSpPr>
          <p:nvPr/>
        </p:nvCxnSpPr>
        <p:spPr bwMode="auto">
          <a:xfrm flipH="1" flipV="1">
            <a:off x="923926" y="5057327"/>
            <a:ext cx="2264189" cy="956"/>
          </a:xfrm>
          <a:prstGeom prst="straightConnector1">
            <a:avLst/>
          </a:prstGeom>
          <a:solidFill>
            <a:schemeClr val="bg1"/>
          </a:solidFill>
          <a:ln w="12700" cap="flat" cmpd="sng" algn="ctr">
            <a:solidFill>
              <a:schemeClr val="tx1"/>
            </a:solidFill>
            <a:prstDash val="dash"/>
            <a:round/>
            <a:headEnd type="none" w="med" len="med"/>
            <a:tailEnd type="triangle"/>
          </a:ln>
          <a:effectLst/>
        </p:spPr>
      </p:cxnSp>
      <p:graphicFrame>
        <p:nvGraphicFramePr>
          <p:cNvPr id="27" name="Object 26"/>
          <p:cNvGraphicFramePr>
            <a:graphicFrameLocks noChangeAspect="1"/>
          </p:cNvGraphicFramePr>
          <p:nvPr>
            <p:extLst>
              <p:ext uri="{D42A27DB-BD31-4B8C-83A1-F6EECF244321}">
                <p14:modId xmlns:p14="http://schemas.microsoft.com/office/powerpoint/2010/main" val="3860858045"/>
              </p:ext>
            </p:extLst>
          </p:nvPr>
        </p:nvGraphicFramePr>
        <p:xfrm>
          <a:off x="4528934" y="4633744"/>
          <a:ext cx="215900" cy="152400"/>
        </p:xfrm>
        <a:graphic>
          <a:graphicData uri="http://schemas.openxmlformats.org/presentationml/2006/ole">
            <mc:AlternateContent xmlns:mc="http://schemas.openxmlformats.org/markup-compatibility/2006">
              <mc:Choice xmlns:v="urn:schemas-microsoft-com:vml" Requires="v">
                <p:oleObj spid="_x0000_s9246" name="Equation" r:id="rId4" imgW="215640" imgH="152280" progId="Equation.DSMT4">
                  <p:embed/>
                </p:oleObj>
              </mc:Choice>
              <mc:Fallback>
                <p:oleObj name="Equation" r:id="rId4" imgW="215640" imgH="152280" progId="Equation.DSMT4">
                  <p:embed/>
                  <p:pic>
                    <p:nvPicPr>
                      <p:cNvPr id="0" name=""/>
                      <p:cNvPicPr/>
                      <p:nvPr/>
                    </p:nvPicPr>
                    <p:blipFill>
                      <a:blip r:embed="rId5"/>
                      <a:stretch>
                        <a:fillRect/>
                      </a:stretch>
                    </p:blipFill>
                    <p:spPr>
                      <a:xfrm>
                        <a:off x="4528934" y="4633744"/>
                        <a:ext cx="215900" cy="1524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02961003"/>
              </p:ext>
            </p:extLst>
          </p:nvPr>
        </p:nvGraphicFramePr>
        <p:xfrm>
          <a:off x="3141367" y="3630080"/>
          <a:ext cx="215900" cy="139700"/>
        </p:xfrm>
        <a:graphic>
          <a:graphicData uri="http://schemas.openxmlformats.org/presentationml/2006/ole">
            <mc:AlternateContent xmlns:mc="http://schemas.openxmlformats.org/markup-compatibility/2006">
              <mc:Choice xmlns:v="urn:schemas-microsoft-com:vml" Requires="v">
                <p:oleObj spid="_x0000_s9247" name="Equation" r:id="rId6" imgW="215640" imgH="139680" progId="Equation.DSMT4">
                  <p:embed/>
                </p:oleObj>
              </mc:Choice>
              <mc:Fallback>
                <p:oleObj name="Equation" r:id="rId6" imgW="215640" imgH="139680" progId="Equation.DSMT4">
                  <p:embed/>
                  <p:pic>
                    <p:nvPicPr>
                      <p:cNvPr id="0" name=""/>
                      <p:cNvPicPr/>
                      <p:nvPr/>
                    </p:nvPicPr>
                    <p:blipFill>
                      <a:blip r:embed="rId7"/>
                      <a:stretch>
                        <a:fillRect/>
                      </a:stretch>
                    </p:blipFill>
                    <p:spPr>
                      <a:xfrm>
                        <a:off x="3141367" y="3630080"/>
                        <a:ext cx="215900" cy="1397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199064151"/>
              </p:ext>
            </p:extLst>
          </p:nvPr>
        </p:nvGraphicFramePr>
        <p:xfrm>
          <a:off x="762000" y="4825551"/>
          <a:ext cx="228600" cy="177800"/>
        </p:xfrm>
        <a:graphic>
          <a:graphicData uri="http://schemas.openxmlformats.org/presentationml/2006/ole">
            <mc:AlternateContent xmlns:mc="http://schemas.openxmlformats.org/markup-compatibility/2006">
              <mc:Choice xmlns:v="urn:schemas-microsoft-com:vml" Requires="v">
                <p:oleObj spid="_x0000_s9248" name="Equation" r:id="rId8" imgW="228600" imgH="177480" progId="Equation.DSMT4">
                  <p:embed/>
                </p:oleObj>
              </mc:Choice>
              <mc:Fallback>
                <p:oleObj name="Equation" r:id="rId8" imgW="228600" imgH="177480" progId="Equation.DSMT4">
                  <p:embed/>
                  <p:pic>
                    <p:nvPicPr>
                      <p:cNvPr id="0" name=""/>
                      <p:cNvPicPr/>
                      <p:nvPr/>
                    </p:nvPicPr>
                    <p:blipFill>
                      <a:blip r:embed="rId9"/>
                      <a:stretch>
                        <a:fillRect/>
                      </a:stretch>
                    </p:blipFill>
                    <p:spPr>
                      <a:xfrm>
                        <a:off x="762000" y="4825551"/>
                        <a:ext cx="228600" cy="177800"/>
                      </a:xfrm>
                      <a:prstGeom prst="rect">
                        <a:avLst/>
                      </a:prstGeom>
                    </p:spPr>
                  </p:pic>
                </p:oleObj>
              </mc:Fallback>
            </mc:AlternateContent>
          </a:graphicData>
        </a:graphic>
      </p:graphicFrame>
      <p:sp>
        <p:nvSpPr>
          <p:cNvPr id="34" name="Diamond 33"/>
          <p:cNvSpPr/>
          <p:nvPr/>
        </p:nvSpPr>
        <p:spPr bwMode="auto">
          <a:xfrm>
            <a:off x="7934325" y="4927493"/>
            <a:ext cx="304800" cy="295275"/>
          </a:xfrm>
          <a:prstGeom prst="diamond">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35" name="TextBox 34"/>
          <p:cNvSpPr txBox="1"/>
          <p:nvPr/>
        </p:nvSpPr>
        <p:spPr>
          <a:xfrm>
            <a:off x="7374030" y="4668961"/>
            <a:ext cx="1425390" cy="258532"/>
          </a:xfrm>
          <a:prstGeom prst="rect">
            <a:avLst/>
          </a:prstGeom>
          <a:noFill/>
        </p:spPr>
        <p:txBody>
          <a:bodyPr wrap="none" rtlCol="0">
            <a:spAutoFit/>
          </a:bodyPr>
          <a:lstStyle/>
          <a:p>
            <a:r>
              <a:rPr lang="en-US" sz="1200" dirty="0" smtClean="0"/>
              <a:t>X-Ray Point Source</a:t>
            </a:r>
            <a:endParaRPr lang="en-US" sz="1200" dirty="0"/>
          </a:p>
        </p:txBody>
      </p:sp>
      <p:sp>
        <p:nvSpPr>
          <p:cNvPr id="38" name="TextBox 37"/>
          <p:cNvSpPr txBox="1"/>
          <p:nvPr/>
        </p:nvSpPr>
        <p:spPr>
          <a:xfrm>
            <a:off x="3481798" y="4009036"/>
            <a:ext cx="1671227" cy="424732"/>
          </a:xfrm>
          <a:prstGeom prst="rect">
            <a:avLst/>
          </a:prstGeom>
          <a:noFill/>
        </p:spPr>
        <p:txBody>
          <a:bodyPr wrap="none" rtlCol="0">
            <a:spAutoFit/>
          </a:bodyPr>
          <a:lstStyle/>
          <a:p>
            <a:pPr algn="ctr"/>
            <a:r>
              <a:rPr lang="en-US" sz="1200" dirty="0" smtClean="0"/>
              <a:t>Turntable Rotation Axis</a:t>
            </a:r>
          </a:p>
          <a:p>
            <a:pPr algn="ctr"/>
            <a:r>
              <a:rPr lang="en-US" sz="1200" dirty="0" smtClean="0"/>
              <a:t>Set as </a:t>
            </a:r>
            <a:r>
              <a:rPr lang="en-US" sz="1200" b="1" u="sng" dirty="0" smtClean="0"/>
              <a:t>Origin </a:t>
            </a:r>
            <a:endParaRPr lang="en-US" sz="1200" b="1" u="sng" dirty="0"/>
          </a:p>
        </p:txBody>
      </p:sp>
      <p:cxnSp>
        <p:nvCxnSpPr>
          <p:cNvPr id="40" name="Straight Arrow Connector 39"/>
          <p:cNvCxnSpPr>
            <a:stCxn id="38" idx="2"/>
            <a:endCxn id="37" idx="7"/>
          </p:cNvCxnSpPr>
          <p:nvPr/>
        </p:nvCxnSpPr>
        <p:spPr bwMode="auto">
          <a:xfrm flipH="1">
            <a:off x="3299219" y="4433768"/>
            <a:ext cx="1018193" cy="581538"/>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41" name="TextBox 40"/>
          <p:cNvSpPr txBox="1"/>
          <p:nvPr/>
        </p:nvSpPr>
        <p:spPr>
          <a:xfrm rot="20798618">
            <a:off x="1715540" y="5714097"/>
            <a:ext cx="1098378" cy="258532"/>
          </a:xfrm>
          <a:prstGeom prst="rect">
            <a:avLst/>
          </a:prstGeom>
          <a:noFill/>
        </p:spPr>
        <p:txBody>
          <a:bodyPr wrap="none" rtlCol="0">
            <a:spAutoFit/>
          </a:bodyPr>
          <a:lstStyle/>
          <a:p>
            <a:r>
              <a:rPr lang="en-US" sz="1200" dirty="0" smtClean="0"/>
              <a:t>Detector Plane</a:t>
            </a:r>
            <a:endParaRPr lang="en-US" sz="1200" dirty="0"/>
          </a:p>
        </p:txBody>
      </p:sp>
      <p:cxnSp>
        <p:nvCxnSpPr>
          <p:cNvPr id="46" name="Straight Connector 45"/>
          <p:cNvCxnSpPr/>
          <p:nvPr/>
        </p:nvCxnSpPr>
        <p:spPr bwMode="auto">
          <a:xfrm>
            <a:off x="3253198" y="5362126"/>
            <a:ext cx="4833527"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3249317"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a:off x="8086725"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2204926"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2204926" y="5362126"/>
            <a:ext cx="1044391" cy="0"/>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53" name="Object 52"/>
          <p:cNvGraphicFramePr>
            <a:graphicFrameLocks noChangeAspect="1"/>
          </p:cNvGraphicFramePr>
          <p:nvPr>
            <p:extLst>
              <p:ext uri="{D42A27DB-BD31-4B8C-83A1-F6EECF244321}">
                <p14:modId xmlns:p14="http://schemas.microsoft.com/office/powerpoint/2010/main" val="1656447349"/>
              </p:ext>
            </p:extLst>
          </p:nvPr>
        </p:nvGraphicFramePr>
        <p:xfrm>
          <a:off x="5241925" y="5400226"/>
          <a:ext cx="419100" cy="203200"/>
        </p:xfrm>
        <a:graphic>
          <a:graphicData uri="http://schemas.openxmlformats.org/presentationml/2006/ole">
            <mc:AlternateContent xmlns:mc="http://schemas.openxmlformats.org/markup-compatibility/2006">
              <mc:Choice xmlns:v="urn:schemas-microsoft-com:vml" Requires="v">
                <p:oleObj spid="_x0000_s9249" name="Equation" r:id="rId10" imgW="419040" imgH="203040" progId="Equation.DSMT4">
                  <p:embed/>
                </p:oleObj>
              </mc:Choice>
              <mc:Fallback>
                <p:oleObj name="Equation" r:id="rId10" imgW="419040" imgH="203040" progId="Equation.DSMT4">
                  <p:embed/>
                  <p:pic>
                    <p:nvPicPr>
                      <p:cNvPr id="0" name=""/>
                      <p:cNvPicPr/>
                      <p:nvPr/>
                    </p:nvPicPr>
                    <p:blipFill>
                      <a:blip r:embed="rId11"/>
                      <a:stretch>
                        <a:fillRect/>
                      </a:stretch>
                    </p:blipFill>
                    <p:spPr>
                      <a:xfrm>
                        <a:off x="5241925" y="5400226"/>
                        <a:ext cx="419100" cy="2032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2459079148"/>
              </p:ext>
            </p:extLst>
          </p:nvPr>
        </p:nvGraphicFramePr>
        <p:xfrm>
          <a:off x="2541588" y="5341489"/>
          <a:ext cx="368300" cy="203200"/>
        </p:xfrm>
        <a:graphic>
          <a:graphicData uri="http://schemas.openxmlformats.org/presentationml/2006/ole">
            <mc:AlternateContent xmlns:mc="http://schemas.openxmlformats.org/markup-compatibility/2006">
              <mc:Choice xmlns:v="urn:schemas-microsoft-com:vml" Requires="v">
                <p:oleObj spid="_x0000_s9250" name="Equation" r:id="rId12" imgW="368280" imgH="203040" progId="Equation.DSMT4">
                  <p:embed/>
                </p:oleObj>
              </mc:Choice>
              <mc:Fallback>
                <p:oleObj name="Equation" r:id="rId12" imgW="368280" imgH="203040" progId="Equation.DSMT4">
                  <p:embed/>
                  <p:pic>
                    <p:nvPicPr>
                      <p:cNvPr id="0" name=""/>
                      <p:cNvPicPr/>
                      <p:nvPr/>
                    </p:nvPicPr>
                    <p:blipFill>
                      <a:blip r:embed="rId13"/>
                      <a:stretch>
                        <a:fillRect/>
                      </a:stretch>
                    </p:blipFill>
                    <p:spPr>
                      <a:xfrm>
                        <a:off x="2541588" y="5341489"/>
                        <a:ext cx="368300" cy="203200"/>
                      </a:xfrm>
                      <a:prstGeom prst="rect">
                        <a:avLst/>
                      </a:prstGeom>
                    </p:spPr>
                  </p:pic>
                </p:oleObj>
              </mc:Fallback>
            </mc:AlternateContent>
          </a:graphicData>
        </a:graphic>
      </p:graphicFrame>
      <p:cxnSp>
        <p:nvCxnSpPr>
          <p:cNvPr id="55" name="Straight Connector 54"/>
          <p:cNvCxnSpPr/>
          <p:nvPr/>
        </p:nvCxnSpPr>
        <p:spPr bwMode="auto">
          <a:xfrm flipV="1">
            <a:off x="2203542" y="4757600"/>
            <a:ext cx="720633" cy="188759"/>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a:off x="2178981" y="4816774"/>
            <a:ext cx="48316" cy="262232"/>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a:off x="2900018" y="4612920"/>
            <a:ext cx="48316" cy="262232"/>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61" name="Object 60"/>
          <p:cNvGraphicFramePr>
            <a:graphicFrameLocks noChangeAspect="1"/>
          </p:cNvGraphicFramePr>
          <p:nvPr>
            <p:extLst>
              <p:ext uri="{D42A27DB-BD31-4B8C-83A1-F6EECF244321}">
                <p14:modId xmlns:p14="http://schemas.microsoft.com/office/powerpoint/2010/main" val="1851260049"/>
              </p:ext>
            </p:extLst>
          </p:nvPr>
        </p:nvGraphicFramePr>
        <p:xfrm>
          <a:off x="2438667" y="4633744"/>
          <a:ext cx="342900" cy="203200"/>
        </p:xfrm>
        <a:graphic>
          <a:graphicData uri="http://schemas.openxmlformats.org/presentationml/2006/ole">
            <mc:AlternateContent xmlns:mc="http://schemas.openxmlformats.org/markup-compatibility/2006">
              <mc:Choice xmlns:v="urn:schemas-microsoft-com:vml" Requires="v">
                <p:oleObj spid="_x0000_s9251" name="Equation" r:id="rId14" imgW="342720" imgH="203040" progId="Equation.DSMT4">
                  <p:embed/>
                </p:oleObj>
              </mc:Choice>
              <mc:Fallback>
                <p:oleObj name="Equation" r:id="rId14" imgW="342720" imgH="203040" progId="Equation.DSMT4">
                  <p:embed/>
                  <p:pic>
                    <p:nvPicPr>
                      <p:cNvPr id="0" name=""/>
                      <p:cNvPicPr/>
                      <p:nvPr/>
                    </p:nvPicPr>
                    <p:blipFill>
                      <a:blip r:embed="rId15"/>
                      <a:stretch>
                        <a:fillRect/>
                      </a:stretch>
                    </p:blipFill>
                    <p:spPr>
                      <a:xfrm>
                        <a:off x="2438667" y="4633744"/>
                        <a:ext cx="342900" cy="203200"/>
                      </a:xfrm>
                      <a:prstGeom prst="rect">
                        <a:avLst/>
                      </a:prstGeom>
                    </p:spPr>
                  </p:pic>
                </p:oleObj>
              </mc:Fallback>
            </mc:AlternateContent>
          </a:graphicData>
        </a:graphic>
      </p:graphicFrame>
      <p:cxnSp>
        <p:nvCxnSpPr>
          <p:cNvPr id="62" name="Straight Connector 61"/>
          <p:cNvCxnSpPr/>
          <p:nvPr/>
        </p:nvCxnSpPr>
        <p:spPr bwMode="auto">
          <a:xfrm flipV="1">
            <a:off x="2060196" y="4371526"/>
            <a:ext cx="334" cy="685801"/>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5" name="Straight Connector 64"/>
          <p:cNvCxnSpPr>
            <a:endCxn id="9" idx="2"/>
          </p:cNvCxnSpPr>
          <p:nvPr/>
        </p:nvCxnSpPr>
        <p:spPr bwMode="auto">
          <a:xfrm flipV="1">
            <a:off x="1914525" y="4371526"/>
            <a:ext cx="304800" cy="13773"/>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74" name="Object 73"/>
          <p:cNvGraphicFramePr>
            <a:graphicFrameLocks noChangeAspect="1"/>
          </p:cNvGraphicFramePr>
          <p:nvPr>
            <p:extLst>
              <p:ext uri="{D42A27DB-BD31-4B8C-83A1-F6EECF244321}">
                <p14:modId xmlns:p14="http://schemas.microsoft.com/office/powerpoint/2010/main" val="3635696172"/>
              </p:ext>
            </p:extLst>
          </p:nvPr>
        </p:nvGraphicFramePr>
        <p:xfrm>
          <a:off x="1714500" y="4655689"/>
          <a:ext cx="330200" cy="203200"/>
        </p:xfrm>
        <a:graphic>
          <a:graphicData uri="http://schemas.openxmlformats.org/presentationml/2006/ole">
            <mc:AlternateContent xmlns:mc="http://schemas.openxmlformats.org/markup-compatibility/2006">
              <mc:Choice xmlns:v="urn:schemas-microsoft-com:vml" Requires="v">
                <p:oleObj spid="_x0000_s9252" name="Equation" r:id="rId16" imgW="330120" imgH="203040" progId="Equation.DSMT4">
                  <p:embed/>
                </p:oleObj>
              </mc:Choice>
              <mc:Fallback>
                <p:oleObj name="Equation" r:id="rId16" imgW="330120" imgH="203040" progId="Equation.DSMT4">
                  <p:embed/>
                  <p:pic>
                    <p:nvPicPr>
                      <p:cNvPr id="0" name=""/>
                      <p:cNvPicPr/>
                      <p:nvPr/>
                    </p:nvPicPr>
                    <p:blipFill>
                      <a:blip r:embed="rId17"/>
                      <a:stretch>
                        <a:fillRect/>
                      </a:stretch>
                    </p:blipFill>
                    <p:spPr>
                      <a:xfrm>
                        <a:off x="1714500" y="4655689"/>
                        <a:ext cx="330200" cy="203200"/>
                      </a:xfrm>
                      <a:prstGeom prst="rect">
                        <a:avLst/>
                      </a:prstGeom>
                    </p:spPr>
                  </p:pic>
                </p:oleObj>
              </mc:Fallback>
            </mc:AlternateContent>
          </a:graphicData>
        </a:graphic>
      </p:graphicFrame>
    </p:spTree>
    <p:extLst>
      <p:ext uri="{BB962C8B-B14F-4D97-AF65-F5344CB8AC3E}">
        <p14:creationId xmlns:p14="http://schemas.microsoft.com/office/powerpoint/2010/main" val="872282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4633" y="44312"/>
            <a:ext cx="2962275" cy="1355667"/>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Phase3_Eliminate_Overlaps.m</a:t>
            </a:r>
            <a:endParaRPr lang="en-US"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1510039" y="1676400"/>
            <a:ext cx="2771121" cy="4572000"/>
          </a:xfrm>
          <a:prstGeom prst="rect">
            <a:avLst/>
          </a:prstGeom>
        </p:spPr>
      </p:pic>
      <p:pic>
        <p:nvPicPr>
          <p:cNvPr id="8" name="Picture 7"/>
          <p:cNvPicPr>
            <a:picLocks noChangeAspect="1"/>
          </p:cNvPicPr>
          <p:nvPr/>
        </p:nvPicPr>
        <p:blipFill>
          <a:blip r:embed="rId4"/>
          <a:stretch>
            <a:fillRect/>
          </a:stretch>
        </p:blipFill>
        <p:spPr>
          <a:xfrm>
            <a:off x="4802093" y="1676400"/>
            <a:ext cx="2725079" cy="4572000"/>
          </a:xfrm>
          <a:prstGeom prst="rect">
            <a:avLst/>
          </a:prstGeom>
        </p:spPr>
      </p:pic>
      <p:sp>
        <p:nvSpPr>
          <p:cNvPr id="9" name="TextBox 8"/>
          <p:cNvSpPr txBox="1"/>
          <p:nvPr/>
        </p:nvSpPr>
        <p:spPr>
          <a:xfrm>
            <a:off x="1801389" y="1390168"/>
            <a:ext cx="2188420" cy="286232"/>
          </a:xfrm>
          <a:prstGeom prst="rect">
            <a:avLst/>
          </a:prstGeom>
          <a:noFill/>
        </p:spPr>
        <p:txBody>
          <a:bodyPr wrap="none" rtlCol="0">
            <a:spAutoFit/>
          </a:bodyPr>
          <a:lstStyle/>
          <a:p>
            <a:pPr algn="ctr"/>
            <a:r>
              <a:rPr lang="en-US" sz="1400" dirty="0" smtClean="0"/>
              <a:t>Before Overlap Elimination</a:t>
            </a:r>
            <a:endParaRPr lang="en-US" sz="1400" dirty="0"/>
          </a:p>
        </p:txBody>
      </p:sp>
      <p:sp>
        <p:nvSpPr>
          <p:cNvPr id="10" name="TextBox 9"/>
          <p:cNvSpPr txBox="1"/>
          <p:nvPr/>
        </p:nvSpPr>
        <p:spPr>
          <a:xfrm>
            <a:off x="5125725" y="1390168"/>
            <a:ext cx="2077813" cy="286232"/>
          </a:xfrm>
          <a:prstGeom prst="rect">
            <a:avLst/>
          </a:prstGeom>
          <a:noFill/>
        </p:spPr>
        <p:txBody>
          <a:bodyPr wrap="none" rtlCol="0">
            <a:spAutoFit/>
          </a:bodyPr>
          <a:lstStyle/>
          <a:p>
            <a:pPr algn="ctr"/>
            <a:r>
              <a:rPr lang="en-US" sz="1400" dirty="0" smtClean="0"/>
              <a:t>After Overlap Elimination</a:t>
            </a:r>
            <a:endParaRPr lang="en-US" sz="1400" dirty="0"/>
          </a:p>
        </p:txBody>
      </p:sp>
    </p:spTree>
    <p:extLst>
      <p:ext uri="{BB962C8B-B14F-4D97-AF65-F5344CB8AC3E}">
        <p14:creationId xmlns:p14="http://schemas.microsoft.com/office/powerpoint/2010/main" val="128458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38995" y="44313"/>
            <a:ext cx="2962275" cy="1411844"/>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Validator.m</a:t>
            </a:r>
            <a:endParaRPr lang="en-US" dirty="0"/>
          </a:p>
        </p:txBody>
      </p:sp>
      <p:sp>
        <p:nvSpPr>
          <p:cNvPr id="3" name="Content Placeholder 2"/>
          <p:cNvSpPr>
            <a:spLocks noGrp="1"/>
          </p:cNvSpPr>
          <p:nvPr>
            <p:ph idx="1"/>
          </p:nvPr>
        </p:nvSpPr>
        <p:spPr>
          <a:xfrm>
            <a:off x="6138995" y="1676400"/>
            <a:ext cx="2857500" cy="4495800"/>
          </a:xfrm>
        </p:spPr>
        <p:txBody>
          <a:bodyPr/>
          <a:lstStyle/>
          <a:p>
            <a:r>
              <a:rPr lang="en-US" dirty="0" smtClean="0"/>
              <a:t>This simply projects the solutions onto the x-ray image so the user can visually verify the results</a:t>
            </a:r>
          </a:p>
          <a:p>
            <a:r>
              <a:rPr lang="en-US" dirty="0" smtClean="0"/>
              <a:t>Various options can be found in the code for labels, image saving, module1 plotting and other “accessories” </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457200" y="1465682"/>
            <a:ext cx="5562600" cy="4122723"/>
          </a:xfrm>
          <a:prstGeom prst="rect">
            <a:avLst/>
          </a:prstGeom>
        </p:spPr>
      </p:pic>
    </p:spTree>
    <p:extLst>
      <p:ext uri="{BB962C8B-B14F-4D97-AF65-F5344CB8AC3E}">
        <p14:creationId xmlns:p14="http://schemas.microsoft.com/office/powerpoint/2010/main" val="221262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71076" y="50562"/>
            <a:ext cx="3009900" cy="1367871"/>
          </a:xfrm>
          <a:prstGeom prst="rect">
            <a:avLst/>
          </a:prstGeom>
          <a:ln>
            <a:solidFill>
              <a:schemeClr val="tx1"/>
            </a:solidFill>
          </a:ln>
        </p:spPr>
      </p:pic>
      <p:sp>
        <p:nvSpPr>
          <p:cNvPr id="2" name="Title 1"/>
          <p:cNvSpPr>
            <a:spLocks noGrp="1"/>
          </p:cNvSpPr>
          <p:nvPr>
            <p:ph type="title"/>
          </p:nvPr>
        </p:nvSpPr>
        <p:spPr>
          <a:xfrm>
            <a:off x="228600" y="152400"/>
            <a:ext cx="5334000" cy="533400"/>
          </a:xfrm>
        </p:spPr>
        <p:txBody>
          <a:bodyPr/>
          <a:lstStyle/>
          <a:p>
            <a:pPr algn="l"/>
            <a:r>
              <a:rPr lang="en-US" dirty="0" smtClean="0"/>
              <a:t>Render_Pebbles.m</a:t>
            </a:r>
            <a:endParaRPr lang="en-US" dirty="0"/>
          </a:p>
        </p:txBody>
      </p:sp>
      <p:sp>
        <p:nvSpPr>
          <p:cNvPr id="3" name="Content Placeholder 2"/>
          <p:cNvSpPr>
            <a:spLocks noGrp="1"/>
          </p:cNvSpPr>
          <p:nvPr>
            <p:ph idx="1"/>
          </p:nvPr>
        </p:nvSpPr>
        <p:spPr>
          <a:xfrm>
            <a:off x="127476" y="685800"/>
            <a:ext cx="5905500" cy="1066800"/>
          </a:xfrm>
        </p:spPr>
        <p:txBody>
          <a:bodyPr/>
          <a:lstStyle/>
          <a:p>
            <a:r>
              <a:rPr lang="en-US" dirty="0" smtClean="0"/>
              <a:t>This function plots pebbles with the option to plot the pebble equator, color and transparency</a:t>
            </a:r>
          </a:p>
          <a:p>
            <a:r>
              <a:rPr lang="en-US" dirty="0" smtClean="0"/>
              <a:t>Very helpful for post-processing modules</a:t>
            </a: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565626" y="1746924"/>
            <a:ext cx="3657600" cy="446061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268" r="1290" b="1515"/>
          <a:stretch/>
        </p:blipFill>
        <p:spPr>
          <a:xfrm>
            <a:off x="5358924" y="1468994"/>
            <a:ext cx="3276600" cy="4732867"/>
          </a:xfrm>
          <a:prstGeom prst="rect">
            <a:avLst/>
          </a:prstGeom>
        </p:spPr>
      </p:pic>
    </p:spTree>
    <p:extLst>
      <p:ext uri="{BB962C8B-B14F-4D97-AF65-F5344CB8AC3E}">
        <p14:creationId xmlns:p14="http://schemas.microsoft.com/office/powerpoint/2010/main" val="1149416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0"/>
            <a:ext cx="7543800" cy="533400"/>
          </a:xfrm>
        </p:spPr>
        <p:txBody>
          <a:bodyPr/>
          <a:lstStyle/>
          <a:p>
            <a:r>
              <a:rPr lang="en-US" dirty="0" smtClean="0"/>
              <a:t>XPETS Module 2</a:t>
            </a:r>
            <a:br>
              <a:rPr lang="en-US" dirty="0" smtClean="0"/>
            </a:br>
            <a:r>
              <a:rPr lang="en-US" sz="1800" dirty="0" smtClean="0"/>
              <a:t>Summary</a:t>
            </a:r>
            <a:endParaRPr lang="en-US" sz="1800" dirty="0"/>
          </a:p>
        </p:txBody>
      </p:sp>
    </p:spTree>
    <p:extLst>
      <p:ext uri="{BB962C8B-B14F-4D97-AF65-F5344CB8AC3E}">
        <p14:creationId xmlns:p14="http://schemas.microsoft.com/office/powerpoint/2010/main" val="3296426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Input Summary</a:t>
            </a:r>
            <a:endParaRPr lang="en-US" dirty="0"/>
          </a:p>
        </p:txBody>
      </p:sp>
      <p:sp>
        <p:nvSpPr>
          <p:cNvPr id="3" name="Content Placeholder 2"/>
          <p:cNvSpPr>
            <a:spLocks noGrp="1"/>
          </p:cNvSpPr>
          <p:nvPr>
            <p:ph idx="1"/>
          </p:nvPr>
        </p:nvSpPr>
        <p:spPr/>
        <p:txBody>
          <a:bodyPr/>
          <a:lstStyle/>
          <a:p>
            <a:r>
              <a:rPr lang="en-US" dirty="0" smtClean="0"/>
              <a:t>Inputs found in the </a:t>
            </a:r>
            <a:r>
              <a:rPr lang="en-US" dirty="0" err="1" smtClean="0"/>
              <a:t>RUN.m</a:t>
            </a:r>
            <a:r>
              <a:rPr lang="en-US" dirty="0" smtClean="0"/>
              <a:t> file:</a:t>
            </a:r>
          </a:p>
          <a:p>
            <a:pPr lvl="1"/>
            <a:r>
              <a:rPr lang="en-US" dirty="0" err="1" smtClean="0"/>
              <a:t>TriangleIntersection</a:t>
            </a:r>
            <a:r>
              <a:rPr lang="en-US" dirty="0" smtClean="0"/>
              <a:t> Thresholds</a:t>
            </a:r>
          </a:p>
          <a:p>
            <a:pPr lvl="2"/>
            <a:r>
              <a:rPr lang="en-US" dirty="0" smtClean="0"/>
              <a:t>Normalized Length</a:t>
            </a:r>
          </a:p>
          <a:p>
            <a:pPr lvl="3"/>
            <a:r>
              <a:rPr lang="en-US" dirty="0" smtClean="0"/>
              <a:t>0 to 1, how close to the true pin length is the possible solution? 1 is exactly the correct length</a:t>
            </a:r>
          </a:p>
          <a:p>
            <a:pPr lvl="2"/>
            <a:r>
              <a:rPr lang="en-US" dirty="0" smtClean="0"/>
              <a:t>Metric Spatial</a:t>
            </a:r>
          </a:p>
          <a:p>
            <a:pPr lvl="3"/>
            <a:r>
              <a:rPr lang="en-US" dirty="0" smtClean="0"/>
              <a:t>In meters. How close are the possible solutions in 3D metric coordinates? Perfectly close together (threshold=0) is a better solution.</a:t>
            </a:r>
          </a:p>
          <a:p>
            <a:pPr lvl="1"/>
            <a:r>
              <a:rPr lang="en-US" dirty="0" err="1" smtClean="0"/>
              <a:t>TopDownIntersection</a:t>
            </a:r>
            <a:r>
              <a:rPr lang="en-US" dirty="0" smtClean="0"/>
              <a:t> Thresholds (also uses normalized length)</a:t>
            </a:r>
          </a:p>
          <a:p>
            <a:pPr lvl="2"/>
            <a:r>
              <a:rPr lang="en-US" dirty="0" smtClean="0"/>
              <a:t>Similar Z (metric)</a:t>
            </a:r>
          </a:p>
          <a:p>
            <a:pPr lvl="3"/>
            <a:r>
              <a:rPr lang="en-US" dirty="0" smtClean="0"/>
              <a:t>In meters. How close are possible solutions in the z-direction? Perfectly </a:t>
            </a:r>
            <a:r>
              <a:rPr lang="en-US" dirty="0"/>
              <a:t>close together (threshold=0) is a better solution</a:t>
            </a:r>
            <a:r>
              <a:rPr lang="en-US" dirty="0" smtClean="0"/>
              <a:t>.</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43786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Input Summary</a:t>
            </a:r>
            <a:endParaRPr lang="en-US" dirty="0"/>
          </a:p>
        </p:txBody>
      </p:sp>
      <p:sp>
        <p:nvSpPr>
          <p:cNvPr id="3" name="Content Placeholder 2"/>
          <p:cNvSpPr>
            <a:spLocks noGrp="1"/>
          </p:cNvSpPr>
          <p:nvPr>
            <p:ph idx="1"/>
          </p:nvPr>
        </p:nvSpPr>
        <p:spPr/>
        <p:txBody>
          <a:bodyPr/>
          <a:lstStyle/>
          <a:p>
            <a:r>
              <a:rPr lang="en-US" dirty="0" smtClean="0"/>
              <a:t>Inputs found in the </a:t>
            </a:r>
            <a:r>
              <a:rPr lang="en-US" dirty="0" err="1" smtClean="0"/>
              <a:t>RUN.m</a:t>
            </a:r>
            <a:r>
              <a:rPr lang="en-US" dirty="0" smtClean="0"/>
              <a:t> file:</a:t>
            </a:r>
          </a:p>
          <a:p>
            <a:pPr lvl="1"/>
            <a:r>
              <a:rPr lang="en-US" dirty="0"/>
              <a:t>Elimination Thresholds</a:t>
            </a:r>
          </a:p>
          <a:p>
            <a:pPr lvl="2"/>
            <a:r>
              <a:rPr lang="en-US" dirty="0"/>
              <a:t>Silo </a:t>
            </a:r>
            <a:r>
              <a:rPr lang="en-US" dirty="0" smtClean="0"/>
              <a:t>Boundary (Theta, Max, Min)</a:t>
            </a:r>
          </a:p>
          <a:p>
            <a:pPr lvl="3"/>
            <a:r>
              <a:rPr lang="en-US" dirty="0" smtClean="0"/>
              <a:t>If you were to take an x-ray image at the specified theta (degrees), the min and the max values (in pixels) specify left and right silo boundaries. Any solutions found to be left of min and right of max will be eliminated </a:t>
            </a:r>
            <a:endParaRPr lang="en-US" dirty="0"/>
          </a:p>
          <a:p>
            <a:pPr lvl="2"/>
            <a:r>
              <a:rPr lang="en-US" dirty="0" smtClean="0"/>
              <a:t>Contrast Threshold</a:t>
            </a:r>
          </a:p>
          <a:p>
            <a:pPr lvl="3"/>
            <a:r>
              <a:rPr lang="en-US" dirty="0" smtClean="0"/>
              <a:t>Average contrast of solution projected onto the image must be greater than the contrast threshold </a:t>
            </a:r>
            <a:endParaRPr lang="en-US" dirty="0"/>
          </a:p>
          <a:p>
            <a:pPr lvl="2"/>
            <a:r>
              <a:rPr lang="en-US" dirty="0"/>
              <a:t>Number of Valid </a:t>
            </a:r>
            <a:r>
              <a:rPr lang="en-US" dirty="0" smtClean="0"/>
              <a:t>images</a:t>
            </a:r>
          </a:p>
          <a:p>
            <a:pPr lvl="3"/>
            <a:r>
              <a:rPr lang="en-US" dirty="0" smtClean="0"/>
              <a:t>The solution must have contrast greater than the contrast threshold in the specified number of images. 5 signifies that the solution must be validated in all 5 images</a:t>
            </a:r>
            <a:endParaRPr lang="en-US" dirty="0"/>
          </a:p>
          <a:p>
            <a:pPr lvl="2"/>
            <a:r>
              <a:rPr lang="en-US" dirty="0"/>
              <a:t>Normalized </a:t>
            </a:r>
            <a:r>
              <a:rPr lang="en-US" dirty="0" smtClean="0"/>
              <a:t>overlap</a:t>
            </a:r>
          </a:p>
          <a:p>
            <a:pPr lvl="3"/>
            <a:r>
              <a:rPr lang="en-US" dirty="0" smtClean="0"/>
              <a:t>Fraction of a pebble diameter that two pins can overlap. 1 means two pebbles cannot overlap at all (centroids must be 1 diameter apart). 0.5 means that centroids can be 1 radius apart and not be eliminated. </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883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Summary</a:t>
            </a:r>
            <a:endParaRPr lang="en-US" dirty="0"/>
          </a:p>
        </p:txBody>
      </p:sp>
      <p:sp>
        <p:nvSpPr>
          <p:cNvPr id="3" name="Content Placeholder 2"/>
          <p:cNvSpPr>
            <a:spLocks noGrp="1"/>
          </p:cNvSpPr>
          <p:nvPr>
            <p:ph idx="1"/>
          </p:nvPr>
        </p:nvSpPr>
        <p:spPr/>
        <p:txBody>
          <a:bodyPr/>
          <a:lstStyle/>
          <a:p>
            <a:r>
              <a:rPr lang="en-US" dirty="0" smtClean="0"/>
              <a:t>Module 2 saves output files with outputs from each phase (1,2,3) as well as the related diagnostics files. Phase3 is the final output</a:t>
            </a:r>
          </a:p>
          <a:p>
            <a:r>
              <a:rPr lang="en-US" dirty="0" smtClean="0"/>
              <a:t>The output data structure is as follows:</a:t>
            </a:r>
          </a:p>
          <a:p>
            <a:endParaRPr lang="en-US" dirty="0"/>
          </a:p>
          <a:p>
            <a:pPr marL="0" indent="0">
              <a:buNone/>
            </a:pPr>
            <a:endParaRPr lang="en-US" dirty="0" smtClean="0"/>
          </a:p>
          <a:p>
            <a:r>
              <a:rPr lang="en-US" dirty="0" smtClean="0"/>
              <a:t>Where the 1 and 2 signify the two endpoints of a physical pin in 3-dimensions for n number of pins</a:t>
            </a:r>
          </a:p>
          <a:p>
            <a:r>
              <a:rPr lang="en-US" dirty="0" smtClean="0"/>
              <a:t>And the corresponding diagnostics data structure is:</a:t>
            </a:r>
          </a:p>
          <a:p>
            <a:endParaRPr lang="en-US" dirty="0"/>
          </a:p>
          <a:p>
            <a:endParaRPr lang="en-US" dirty="0" smtClean="0"/>
          </a:p>
          <a:p>
            <a:endParaRPr lang="en-US" dirty="0"/>
          </a:p>
          <a:p>
            <a:r>
              <a:rPr lang="en-US" dirty="0" smtClean="0"/>
              <a:t>Diagnostics definitions on the next slide</a:t>
            </a:r>
          </a:p>
        </p:txBody>
      </p:sp>
      <p:graphicFrame>
        <p:nvGraphicFramePr>
          <p:cNvPr id="5" name="Object 4"/>
          <p:cNvGraphicFramePr>
            <a:graphicFrameLocks noChangeAspect="1"/>
          </p:cNvGraphicFramePr>
          <p:nvPr>
            <p:extLst>
              <p:ext uri="{D42A27DB-BD31-4B8C-83A1-F6EECF244321}">
                <p14:modId xmlns:p14="http://schemas.microsoft.com/office/powerpoint/2010/main" val="2881259114"/>
              </p:ext>
            </p:extLst>
          </p:nvPr>
        </p:nvGraphicFramePr>
        <p:xfrm>
          <a:off x="3435350" y="1828800"/>
          <a:ext cx="2327275" cy="762000"/>
        </p:xfrm>
        <a:graphic>
          <a:graphicData uri="http://schemas.openxmlformats.org/presentationml/2006/ole">
            <mc:AlternateContent xmlns:mc="http://schemas.openxmlformats.org/markup-compatibility/2006">
              <mc:Choice xmlns:v="urn:schemas-microsoft-com:vml" Requires="v">
                <p:oleObj spid="_x0000_s7194" name="Equation" r:id="rId3" imgW="2171520" imgH="711000" progId="Equation.DSMT4">
                  <p:embed/>
                </p:oleObj>
              </mc:Choice>
              <mc:Fallback>
                <p:oleObj name="Equation" r:id="rId3" imgW="2171520" imgH="711000" progId="Equation.DSMT4">
                  <p:embed/>
                  <p:pic>
                    <p:nvPicPr>
                      <p:cNvPr id="0" name=""/>
                      <p:cNvPicPr/>
                      <p:nvPr/>
                    </p:nvPicPr>
                    <p:blipFill>
                      <a:blip r:embed="rId4"/>
                      <a:stretch>
                        <a:fillRect/>
                      </a:stretch>
                    </p:blipFill>
                    <p:spPr>
                      <a:xfrm>
                        <a:off x="3435350" y="1828800"/>
                        <a:ext cx="2327275" cy="762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50631820"/>
              </p:ext>
            </p:extLst>
          </p:nvPr>
        </p:nvGraphicFramePr>
        <p:xfrm>
          <a:off x="690563" y="3656013"/>
          <a:ext cx="7764462" cy="839787"/>
        </p:xfrm>
        <a:graphic>
          <a:graphicData uri="http://schemas.openxmlformats.org/presentationml/2006/ole">
            <mc:AlternateContent xmlns:mc="http://schemas.openxmlformats.org/markup-compatibility/2006">
              <mc:Choice xmlns:v="urn:schemas-microsoft-com:vml" Requires="v">
                <p:oleObj spid="_x0000_s7195" name="Equation" r:id="rId5" imgW="6578280" imgH="711000" progId="Equation.DSMT4">
                  <p:embed/>
                </p:oleObj>
              </mc:Choice>
              <mc:Fallback>
                <p:oleObj name="Equation" r:id="rId5" imgW="6578280" imgH="711000" progId="Equation.DSMT4">
                  <p:embed/>
                  <p:pic>
                    <p:nvPicPr>
                      <p:cNvPr id="0" name=""/>
                      <p:cNvPicPr/>
                      <p:nvPr/>
                    </p:nvPicPr>
                    <p:blipFill>
                      <a:blip r:embed="rId6"/>
                      <a:stretch>
                        <a:fillRect/>
                      </a:stretch>
                    </p:blipFill>
                    <p:spPr>
                      <a:xfrm>
                        <a:off x="690563" y="3656013"/>
                        <a:ext cx="7764462" cy="839787"/>
                      </a:xfrm>
                      <a:prstGeom prst="rect">
                        <a:avLst/>
                      </a:prstGeom>
                    </p:spPr>
                  </p:pic>
                </p:oleObj>
              </mc:Fallback>
            </mc:AlternateContent>
          </a:graphicData>
        </a:graphic>
      </p:graphicFrame>
    </p:spTree>
    <p:extLst>
      <p:ext uri="{BB962C8B-B14F-4D97-AF65-F5344CB8AC3E}">
        <p14:creationId xmlns:p14="http://schemas.microsoft.com/office/powerpoint/2010/main" val="1373246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Diagnostics Format Details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Length, </a:t>
            </a:r>
            <a:r>
              <a:rPr lang="en-US" dirty="0" err="1" smtClean="0"/>
              <a:t>colinearity</a:t>
            </a:r>
            <a:r>
              <a:rPr lang="en-US" dirty="0" smtClean="0"/>
              <a:t> and spatial similarity are all threshold-type variables set by the intersection algorithms</a:t>
            </a:r>
          </a:p>
          <a:p>
            <a:r>
              <a:rPr lang="en-US" dirty="0" smtClean="0"/>
              <a:t>P is the 3D module 1 point (from Place3D.m) that the solution originated from</a:t>
            </a:r>
          </a:p>
          <a:p>
            <a:r>
              <a:rPr lang="en-US" dirty="0" smtClean="0"/>
              <a:t>S is the 3D source point corresponding to P</a:t>
            </a:r>
          </a:p>
          <a:p>
            <a:r>
              <a:rPr lang="en-US" dirty="0" smtClean="0"/>
              <a:t>C is the average contrast of the solution in each image (1-5)</a:t>
            </a:r>
          </a:p>
          <a:p>
            <a:r>
              <a:rPr lang="en-US" dirty="0" smtClean="0"/>
              <a:t>U is an uncertainty parameter set by the find contrast algorithm</a:t>
            </a:r>
          </a:p>
        </p:txBody>
      </p:sp>
      <p:graphicFrame>
        <p:nvGraphicFramePr>
          <p:cNvPr id="6" name="Object 5"/>
          <p:cNvGraphicFramePr>
            <a:graphicFrameLocks noChangeAspect="1"/>
          </p:cNvGraphicFramePr>
          <p:nvPr>
            <p:extLst>
              <p:ext uri="{D42A27DB-BD31-4B8C-83A1-F6EECF244321}">
                <p14:modId xmlns:p14="http://schemas.microsoft.com/office/powerpoint/2010/main" val="2915623495"/>
              </p:ext>
            </p:extLst>
          </p:nvPr>
        </p:nvGraphicFramePr>
        <p:xfrm>
          <a:off x="690563" y="1066800"/>
          <a:ext cx="7764462" cy="839788"/>
        </p:xfrm>
        <a:graphic>
          <a:graphicData uri="http://schemas.openxmlformats.org/presentationml/2006/ole">
            <mc:AlternateContent xmlns:mc="http://schemas.openxmlformats.org/markup-compatibility/2006">
              <mc:Choice xmlns:v="urn:schemas-microsoft-com:vml" Requires="v">
                <p:oleObj spid="_x0000_s8204" name="Equation" r:id="rId3" imgW="6578280" imgH="711000" progId="Equation.DSMT4">
                  <p:embed/>
                </p:oleObj>
              </mc:Choice>
              <mc:Fallback>
                <p:oleObj name="Equation" r:id="rId3" imgW="6578280" imgH="711000" progId="Equation.DSMT4">
                  <p:embed/>
                  <p:pic>
                    <p:nvPicPr>
                      <p:cNvPr id="0" name=""/>
                      <p:cNvPicPr/>
                      <p:nvPr/>
                    </p:nvPicPr>
                    <p:blipFill>
                      <a:blip r:embed="rId4"/>
                      <a:stretch>
                        <a:fillRect/>
                      </a:stretch>
                    </p:blipFill>
                    <p:spPr>
                      <a:xfrm>
                        <a:off x="690563" y="1066800"/>
                        <a:ext cx="7764462" cy="839788"/>
                      </a:xfrm>
                      <a:prstGeom prst="rect">
                        <a:avLst/>
                      </a:prstGeom>
                    </p:spPr>
                  </p:pic>
                </p:oleObj>
              </mc:Fallback>
            </mc:AlternateContent>
          </a:graphicData>
        </a:graphic>
      </p:graphicFrame>
    </p:spTree>
    <p:extLst>
      <p:ext uri="{BB962C8B-B14F-4D97-AF65-F5344CB8AC3E}">
        <p14:creationId xmlns:p14="http://schemas.microsoft.com/office/powerpoint/2010/main" val="1113742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0"/>
            <a:ext cx="7543800" cy="533400"/>
          </a:xfrm>
        </p:spPr>
        <p:txBody>
          <a:bodyPr/>
          <a:lstStyle/>
          <a:p>
            <a:r>
              <a:rPr lang="en-US" dirty="0" smtClean="0"/>
              <a:t>DON’T PANIC</a:t>
            </a:r>
            <a:br>
              <a:rPr lang="en-US" dirty="0" smtClean="0"/>
            </a:br>
            <a:r>
              <a:rPr lang="en-US" sz="1200" dirty="0" smtClean="0"/>
              <a:t>Always feel free to call 720-495-6245 or email grantbuster@gmail.com</a:t>
            </a:r>
            <a:endParaRPr lang="en-US" dirty="0"/>
          </a:p>
        </p:txBody>
      </p:sp>
    </p:spTree>
    <p:extLst>
      <p:ext uri="{BB962C8B-B14F-4D97-AF65-F5344CB8AC3E}">
        <p14:creationId xmlns:p14="http://schemas.microsoft.com/office/powerpoint/2010/main" val="223770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838200"/>
            <a:ext cx="8039100" cy="2743200"/>
          </a:xfrm>
        </p:spPr>
        <p:txBody>
          <a:bodyPr/>
          <a:lstStyle/>
          <a:p>
            <a:r>
              <a:rPr lang="en-US" dirty="0" smtClean="0"/>
              <a:t>An accurate 3D reconstruction is impossible without a good geometry solution</a:t>
            </a:r>
          </a:p>
          <a:p>
            <a:r>
              <a:rPr lang="en-US" dirty="0" smtClean="0"/>
              <a:t>What does this mean?</a:t>
            </a:r>
          </a:p>
          <a:p>
            <a:r>
              <a:rPr lang="en-US" dirty="0" smtClean="0"/>
              <a:t>4 key geometric parameters need to be defined:</a:t>
            </a:r>
          </a:p>
          <a:p>
            <a:pPr lvl="1"/>
            <a:r>
              <a:rPr lang="en-US" dirty="0" err="1" smtClean="0"/>
              <a:t>Y_of</a:t>
            </a:r>
            <a:r>
              <a:rPr lang="en-US" dirty="0" smtClean="0"/>
              <a:t> (y axis distance from origin to focal/source point)</a:t>
            </a:r>
          </a:p>
          <a:p>
            <a:pPr lvl="1"/>
            <a:r>
              <a:rPr lang="en-US" dirty="0" err="1" smtClean="0"/>
              <a:t>O_x</a:t>
            </a:r>
            <a:r>
              <a:rPr lang="en-US" dirty="0" smtClean="0"/>
              <a:t> (x axis distance from right hand side of detector to origin)</a:t>
            </a:r>
          </a:p>
          <a:p>
            <a:pPr lvl="1"/>
            <a:r>
              <a:rPr lang="en-US" dirty="0" err="1" smtClean="0"/>
              <a:t>O_y</a:t>
            </a:r>
            <a:r>
              <a:rPr lang="en-US" dirty="0" smtClean="0"/>
              <a:t> (y axis distance from detector plane to origin)</a:t>
            </a:r>
          </a:p>
          <a:p>
            <a:pPr lvl="1"/>
            <a:r>
              <a:rPr lang="en-US" dirty="0" err="1" smtClean="0"/>
              <a:t>O_z</a:t>
            </a:r>
            <a:r>
              <a:rPr lang="en-US" dirty="0" smtClean="0"/>
              <a:t> (z axis distance from top of detector to origin)</a:t>
            </a:r>
          </a:p>
        </p:txBody>
      </p:sp>
      <p:sp>
        <p:nvSpPr>
          <p:cNvPr id="6" name="Title 5"/>
          <p:cNvSpPr>
            <a:spLocks noGrp="1"/>
          </p:cNvSpPr>
          <p:nvPr>
            <p:ph type="title"/>
          </p:nvPr>
        </p:nvSpPr>
        <p:spPr/>
        <p:txBody>
          <a:bodyPr/>
          <a:lstStyle/>
          <a:p>
            <a:r>
              <a:rPr lang="en-US" dirty="0" smtClean="0"/>
              <a:t>Importance of Geometry</a:t>
            </a:r>
            <a:endParaRPr lang="en-US" dirty="0"/>
          </a:p>
        </p:txBody>
      </p:sp>
      <p:sp>
        <p:nvSpPr>
          <p:cNvPr id="32" name="Oval 31"/>
          <p:cNvSpPr/>
          <p:nvPr/>
        </p:nvSpPr>
        <p:spPr bwMode="auto">
          <a:xfrm>
            <a:off x="3035715" y="4997504"/>
            <a:ext cx="130166" cy="121557"/>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effectLst/>
              <a:latin typeface="Times" pitchFamily="-108" charset="0"/>
            </a:endParaRPr>
          </a:p>
        </p:txBody>
      </p:sp>
      <p:sp>
        <p:nvSpPr>
          <p:cNvPr id="33" name="Flowchart: Data 32"/>
          <p:cNvSpPr/>
          <p:nvPr/>
        </p:nvSpPr>
        <p:spPr bwMode="auto">
          <a:xfrm rot="16200000" flipH="1">
            <a:off x="1209675" y="4352476"/>
            <a:ext cx="1714500" cy="1409700"/>
          </a:xfrm>
          <a:prstGeom prst="flowChartInputOutpu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cxnSp>
        <p:nvCxnSpPr>
          <p:cNvPr id="36" name="Straight Connector 35"/>
          <p:cNvCxnSpPr>
            <a:stCxn id="32" idx="6"/>
          </p:cNvCxnSpPr>
          <p:nvPr/>
        </p:nvCxnSpPr>
        <p:spPr bwMode="auto">
          <a:xfrm>
            <a:off x="3165881" y="5058283"/>
            <a:ext cx="4768444" cy="21299"/>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39" name="Straight Arrow Connector 38"/>
          <p:cNvCxnSpPr/>
          <p:nvPr/>
        </p:nvCxnSpPr>
        <p:spPr bwMode="auto">
          <a:xfrm flipV="1">
            <a:off x="3124200" y="4757600"/>
            <a:ext cx="1228725" cy="299726"/>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42" name="Straight Arrow Connector 41"/>
          <p:cNvCxnSpPr/>
          <p:nvPr/>
        </p:nvCxnSpPr>
        <p:spPr bwMode="auto">
          <a:xfrm flipH="1" flipV="1">
            <a:off x="3099540" y="3860289"/>
            <a:ext cx="1" cy="1197037"/>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43" name="Straight Arrow Connector 42"/>
          <p:cNvCxnSpPr>
            <a:stCxn id="32" idx="2"/>
          </p:cNvCxnSpPr>
          <p:nvPr/>
        </p:nvCxnSpPr>
        <p:spPr bwMode="auto">
          <a:xfrm flipH="1" flipV="1">
            <a:off x="771526" y="5057327"/>
            <a:ext cx="2264189" cy="956"/>
          </a:xfrm>
          <a:prstGeom prst="straightConnector1">
            <a:avLst/>
          </a:prstGeom>
          <a:solidFill>
            <a:schemeClr val="bg1"/>
          </a:solidFill>
          <a:ln w="12700" cap="flat" cmpd="sng" algn="ctr">
            <a:solidFill>
              <a:schemeClr val="tx1"/>
            </a:solidFill>
            <a:prstDash val="dash"/>
            <a:round/>
            <a:headEnd type="none" w="med" len="med"/>
            <a:tailEnd type="triangle"/>
          </a:ln>
          <a:effectLst/>
        </p:spPr>
      </p:cxnSp>
      <p:graphicFrame>
        <p:nvGraphicFramePr>
          <p:cNvPr id="44" name="Object 43"/>
          <p:cNvGraphicFramePr>
            <a:graphicFrameLocks noChangeAspect="1"/>
          </p:cNvGraphicFramePr>
          <p:nvPr>
            <p:extLst>
              <p:ext uri="{D42A27DB-BD31-4B8C-83A1-F6EECF244321}">
                <p14:modId xmlns:p14="http://schemas.microsoft.com/office/powerpoint/2010/main" val="14702921"/>
              </p:ext>
            </p:extLst>
          </p:nvPr>
        </p:nvGraphicFramePr>
        <p:xfrm>
          <a:off x="4376534" y="4633744"/>
          <a:ext cx="215900" cy="152400"/>
        </p:xfrm>
        <a:graphic>
          <a:graphicData uri="http://schemas.openxmlformats.org/presentationml/2006/ole">
            <mc:AlternateContent xmlns:mc="http://schemas.openxmlformats.org/markup-compatibility/2006">
              <mc:Choice xmlns:v="urn:schemas-microsoft-com:vml" Requires="v">
                <p:oleObj spid="_x0000_s1152" name="Equation" r:id="rId4" imgW="215640" imgH="152280" progId="Equation.DSMT4">
                  <p:embed/>
                </p:oleObj>
              </mc:Choice>
              <mc:Fallback>
                <p:oleObj name="Equation" r:id="rId4" imgW="215640" imgH="152280" progId="Equation.DSMT4">
                  <p:embed/>
                  <p:pic>
                    <p:nvPicPr>
                      <p:cNvPr id="0" name=""/>
                      <p:cNvPicPr/>
                      <p:nvPr/>
                    </p:nvPicPr>
                    <p:blipFill>
                      <a:blip r:embed="rId5"/>
                      <a:stretch>
                        <a:fillRect/>
                      </a:stretch>
                    </p:blipFill>
                    <p:spPr>
                      <a:xfrm>
                        <a:off x="4376534" y="4633744"/>
                        <a:ext cx="215900" cy="15240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760682021"/>
              </p:ext>
            </p:extLst>
          </p:nvPr>
        </p:nvGraphicFramePr>
        <p:xfrm>
          <a:off x="2988967" y="3630080"/>
          <a:ext cx="215900" cy="139700"/>
        </p:xfrm>
        <a:graphic>
          <a:graphicData uri="http://schemas.openxmlformats.org/presentationml/2006/ole">
            <mc:AlternateContent xmlns:mc="http://schemas.openxmlformats.org/markup-compatibility/2006">
              <mc:Choice xmlns:v="urn:schemas-microsoft-com:vml" Requires="v">
                <p:oleObj spid="_x0000_s1153" name="Equation" r:id="rId6" imgW="215640" imgH="139680" progId="Equation.DSMT4">
                  <p:embed/>
                </p:oleObj>
              </mc:Choice>
              <mc:Fallback>
                <p:oleObj name="Equation" r:id="rId6" imgW="215640" imgH="139680" progId="Equation.DSMT4">
                  <p:embed/>
                  <p:pic>
                    <p:nvPicPr>
                      <p:cNvPr id="0" name=""/>
                      <p:cNvPicPr/>
                      <p:nvPr/>
                    </p:nvPicPr>
                    <p:blipFill>
                      <a:blip r:embed="rId7"/>
                      <a:stretch>
                        <a:fillRect/>
                      </a:stretch>
                    </p:blipFill>
                    <p:spPr>
                      <a:xfrm>
                        <a:off x="2988967" y="3630080"/>
                        <a:ext cx="215900" cy="139700"/>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2339214217"/>
              </p:ext>
            </p:extLst>
          </p:nvPr>
        </p:nvGraphicFramePr>
        <p:xfrm>
          <a:off x="609600" y="4825551"/>
          <a:ext cx="228600" cy="177800"/>
        </p:xfrm>
        <a:graphic>
          <a:graphicData uri="http://schemas.openxmlformats.org/presentationml/2006/ole">
            <mc:AlternateContent xmlns:mc="http://schemas.openxmlformats.org/markup-compatibility/2006">
              <mc:Choice xmlns:v="urn:schemas-microsoft-com:vml" Requires="v">
                <p:oleObj spid="_x0000_s1154" name="Equation" r:id="rId8" imgW="228600" imgH="177480" progId="Equation.DSMT4">
                  <p:embed/>
                </p:oleObj>
              </mc:Choice>
              <mc:Fallback>
                <p:oleObj name="Equation" r:id="rId8" imgW="228600" imgH="177480" progId="Equation.DSMT4">
                  <p:embed/>
                  <p:pic>
                    <p:nvPicPr>
                      <p:cNvPr id="0" name=""/>
                      <p:cNvPicPr/>
                      <p:nvPr/>
                    </p:nvPicPr>
                    <p:blipFill>
                      <a:blip r:embed="rId9"/>
                      <a:stretch>
                        <a:fillRect/>
                      </a:stretch>
                    </p:blipFill>
                    <p:spPr>
                      <a:xfrm>
                        <a:off x="609600" y="4825551"/>
                        <a:ext cx="228600" cy="177800"/>
                      </a:xfrm>
                      <a:prstGeom prst="rect">
                        <a:avLst/>
                      </a:prstGeom>
                    </p:spPr>
                  </p:pic>
                </p:oleObj>
              </mc:Fallback>
            </mc:AlternateContent>
          </a:graphicData>
        </a:graphic>
      </p:graphicFrame>
      <p:sp>
        <p:nvSpPr>
          <p:cNvPr id="51" name="Diamond 50"/>
          <p:cNvSpPr/>
          <p:nvPr/>
        </p:nvSpPr>
        <p:spPr bwMode="auto">
          <a:xfrm>
            <a:off x="7781925" y="4927493"/>
            <a:ext cx="304800" cy="295275"/>
          </a:xfrm>
          <a:prstGeom prst="diamond">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56" name="TextBox 55"/>
          <p:cNvSpPr txBox="1"/>
          <p:nvPr/>
        </p:nvSpPr>
        <p:spPr>
          <a:xfrm>
            <a:off x="7221630" y="4668961"/>
            <a:ext cx="1425390" cy="258532"/>
          </a:xfrm>
          <a:prstGeom prst="rect">
            <a:avLst/>
          </a:prstGeom>
          <a:noFill/>
        </p:spPr>
        <p:txBody>
          <a:bodyPr wrap="none" rtlCol="0">
            <a:spAutoFit/>
          </a:bodyPr>
          <a:lstStyle/>
          <a:p>
            <a:r>
              <a:rPr lang="en-US" sz="1200" dirty="0" smtClean="0"/>
              <a:t>X-Ray Point Source</a:t>
            </a:r>
            <a:endParaRPr lang="en-US" sz="1200" dirty="0"/>
          </a:p>
        </p:txBody>
      </p:sp>
      <p:sp>
        <p:nvSpPr>
          <p:cNvPr id="58" name="TextBox 57"/>
          <p:cNvSpPr txBox="1"/>
          <p:nvPr/>
        </p:nvSpPr>
        <p:spPr>
          <a:xfrm>
            <a:off x="3329398" y="4009036"/>
            <a:ext cx="1671227" cy="424732"/>
          </a:xfrm>
          <a:prstGeom prst="rect">
            <a:avLst/>
          </a:prstGeom>
          <a:noFill/>
        </p:spPr>
        <p:txBody>
          <a:bodyPr wrap="none" rtlCol="0">
            <a:spAutoFit/>
          </a:bodyPr>
          <a:lstStyle/>
          <a:p>
            <a:pPr algn="ctr"/>
            <a:r>
              <a:rPr lang="en-US" sz="1200" dirty="0" smtClean="0"/>
              <a:t>Turntable Rotation Axis</a:t>
            </a:r>
          </a:p>
          <a:p>
            <a:pPr algn="ctr"/>
            <a:r>
              <a:rPr lang="en-US" sz="1200" dirty="0" smtClean="0"/>
              <a:t>Set as </a:t>
            </a:r>
            <a:r>
              <a:rPr lang="en-US" sz="1200" b="1" u="sng" dirty="0" smtClean="0"/>
              <a:t>Origin </a:t>
            </a:r>
            <a:endParaRPr lang="en-US" sz="1200" b="1" u="sng" dirty="0"/>
          </a:p>
        </p:txBody>
      </p:sp>
      <p:cxnSp>
        <p:nvCxnSpPr>
          <p:cNvPr id="59" name="Straight Arrow Connector 58"/>
          <p:cNvCxnSpPr>
            <a:stCxn id="58" idx="2"/>
            <a:endCxn id="32" idx="7"/>
          </p:cNvCxnSpPr>
          <p:nvPr/>
        </p:nvCxnSpPr>
        <p:spPr bwMode="auto">
          <a:xfrm flipH="1">
            <a:off x="3146819" y="4433768"/>
            <a:ext cx="1018193" cy="581538"/>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63" name="TextBox 62"/>
          <p:cNvSpPr txBox="1"/>
          <p:nvPr/>
        </p:nvSpPr>
        <p:spPr>
          <a:xfrm rot="20798618">
            <a:off x="1563140" y="5714097"/>
            <a:ext cx="1098378" cy="258532"/>
          </a:xfrm>
          <a:prstGeom prst="rect">
            <a:avLst/>
          </a:prstGeom>
          <a:noFill/>
        </p:spPr>
        <p:txBody>
          <a:bodyPr wrap="none" rtlCol="0">
            <a:spAutoFit/>
          </a:bodyPr>
          <a:lstStyle/>
          <a:p>
            <a:r>
              <a:rPr lang="en-US" sz="1200" dirty="0" smtClean="0"/>
              <a:t>Detector Plane</a:t>
            </a:r>
            <a:endParaRPr lang="en-US" sz="1200" dirty="0"/>
          </a:p>
        </p:txBody>
      </p:sp>
      <p:cxnSp>
        <p:nvCxnSpPr>
          <p:cNvPr id="64" name="Straight Connector 63"/>
          <p:cNvCxnSpPr/>
          <p:nvPr/>
        </p:nvCxnSpPr>
        <p:spPr bwMode="auto">
          <a:xfrm>
            <a:off x="3100798" y="5362126"/>
            <a:ext cx="4833527"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3096917"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7934325"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2052526" y="5216247"/>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2052526" y="5362126"/>
            <a:ext cx="1044391" cy="0"/>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70" name="Object 69"/>
          <p:cNvGraphicFramePr>
            <a:graphicFrameLocks noChangeAspect="1"/>
          </p:cNvGraphicFramePr>
          <p:nvPr>
            <p:extLst>
              <p:ext uri="{D42A27DB-BD31-4B8C-83A1-F6EECF244321}">
                <p14:modId xmlns:p14="http://schemas.microsoft.com/office/powerpoint/2010/main" val="2923553509"/>
              </p:ext>
            </p:extLst>
          </p:nvPr>
        </p:nvGraphicFramePr>
        <p:xfrm>
          <a:off x="5089525" y="5400226"/>
          <a:ext cx="419100" cy="203200"/>
        </p:xfrm>
        <a:graphic>
          <a:graphicData uri="http://schemas.openxmlformats.org/presentationml/2006/ole">
            <mc:AlternateContent xmlns:mc="http://schemas.openxmlformats.org/markup-compatibility/2006">
              <mc:Choice xmlns:v="urn:schemas-microsoft-com:vml" Requires="v">
                <p:oleObj spid="_x0000_s1155" name="Equation" r:id="rId10" imgW="419040" imgH="203040" progId="Equation.DSMT4">
                  <p:embed/>
                </p:oleObj>
              </mc:Choice>
              <mc:Fallback>
                <p:oleObj name="Equation" r:id="rId10" imgW="419040" imgH="203040" progId="Equation.DSMT4">
                  <p:embed/>
                  <p:pic>
                    <p:nvPicPr>
                      <p:cNvPr id="0" name=""/>
                      <p:cNvPicPr/>
                      <p:nvPr/>
                    </p:nvPicPr>
                    <p:blipFill>
                      <a:blip r:embed="rId11"/>
                      <a:stretch>
                        <a:fillRect/>
                      </a:stretch>
                    </p:blipFill>
                    <p:spPr>
                      <a:xfrm>
                        <a:off x="5089525" y="5400226"/>
                        <a:ext cx="419100" cy="203200"/>
                      </a:xfrm>
                      <a:prstGeom prst="rect">
                        <a:avLst/>
                      </a:prstGeom>
                    </p:spPr>
                  </p:pic>
                </p:oleObj>
              </mc:Fallback>
            </mc:AlternateContent>
          </a:graphicData>
        </a:graphic>
      </p:graphicFrame>
      <p:graphicFrame>
        <p:nvGraphicFramePr>
          <p:cNvPr id="71" name="Object 70"/>
          <p:cNvGraphicFramePr>
            <a:graphicFrameLocks noChangeAspect="1"/>
          </p:cNvGraphicFramePr>
          <p:nvPr>
            <p:extLst>
              <p:ext uri="{D42A27DB-BD31-4B8C-83A1-F6EECF244321}">
                <p14:modId xmlns:p14="http://schemas.microsoft.com/office/powerpoint/2010/main" val="4047537291"/>
              </p:ext>
            </p:extLst>
          </p:nvPr>
        </p:nvGraphicFramePr>
        <p:xfrm>
          <a:off x="2389188" y="5341489"/>
          <a:ext cx="368300" cy="203200"/>
        </p:xfrm>
        <a:graphic>
          <a:graphicData uri="http://schemas.openxmlformats.org/presentationml/2006/ole">
            <mc:AlternateContent xmlns:mc="http://schemas.openxmlformats.org/markup-compatibility/2006">
              <mc:Choice xmlns:v="urn:schemas-microsoft-com:vml" Requires="v">
                <p:oleObj spid="_x0000_s1156" name="Equation" r:id="rId12" imgW="368280" imgH="203040" progId="Equation.DSMT4">
                  <p:embed/>
                </p:oleObj>
              </mc:Choice>
              <mc:Fallback>
                <p:oleObj name="Equation" r:id="rId12" imgW="368280" imgH="203040" progId="Equation.DSMT4">
                  <p:embed/>
                  <p:pic>
                    <p:nvPicPr>
                      <p:cNvPr id="0" name=""/>
                      <p:cNvPicPr/>
                      <p:nvPr/>
                    </p:nvPicPr>
                    <p:blipFill>
                      <a:blip r:embed="rId13"/>
                      <a:stretch>
                        <a:fillRect/>
                      </a:stretch>
                    </p:blipFill>
                    <p:spPr>
                      <a:xfrm>
                        <a:off x="2389188" y="5341489"/>
                        <a:ext cx="368300" cy="203200"/>
                      </a:xfrm>
                      <a:prstGeom prst="rect">
                        <a:avLst/>
                      </a:prstGeom>
                    </p:spPr>
                  </p:pic>
                </p:oleObj>
              </mc:Fallback>
            </mc:AlternateContent>
          </a:graphicData>
        </a:graphic>
      </p:graphicFrame>
      <p:cxnSp>
        <p:nvCxnSpPr>
          <p:cNvPr id="72" name="Straight Connector 71"/>
          <p:cNvCxnSpPr/>
          <p:nvPr/>
        </p:nvCxnSpPr>
        <p:spPr bwMode="auto">
          <a:xfrm flipV="1">
            <a:off x="2051142" y="4757600"/>
            <a:ext cx="720633" cy="188759"/>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2026581" y="4816774"/>
            <a:ext cx="48316" cy="262232"/>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a:off x="2747618" y="4612920"/>
            <a:ext cx="48316" cy="262232"/>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76" name="Object 75"/>
          <p:cNvGraphicFramePr>
            <a:graphicFrameLocks noChangeAspect="1"/>
          </p:cNvGraphicFramePr>
          <p:nvPr>
            <p:extLst>
              <p:ext uri="{D42A27DB-BD31-4B8C-83A1-F6EECF244321}">
                <p14:modId xmlns:p14="http://schemas.microsoft.com/office/powerpoint/2010/main" val="25395331"/>
              </p:ext>
            </p:extLst>
          </p:nvPr>
        </p:nvGraphicFramePr>
        <p:xfrm>
          <a:off x="2286267" y="4633744"/>
          <a:ext cx="342900" cy="203200"/>
        </p:xfrm>
        <a:graphic>
          <a:graphicData uri="http://schemas.openxmlformats.org/presentationml/2006/ole">
            <mc:AlternateContent xmlns:mc="http://schemas.openxmlformats.org/markup-compatibility/2006">
              <mc:Choice xmlns:v="urn:schemas-microsoft-com:vml" Requires="v">
                <p:oleObj spid="_x0000_s1157" name="Equation" r:id="rId14" imgW="342720" imgH="203040" progId="Equation.DSMT4">
                  <p:embed/>
                </p:oleObj>
              </mc:Choice>
              <mc:Fallback>
                <p:oleObj name="Equation" r:id="rId14" imgW="342720" imgH="203040" progId="Equation.DSMT4">
                  <p:embed/>
                  <p:pic>
                    <p:nvPicPr>
                      <p:cNvPr id="0" name=""/>
                      <p:cNvPicPr/>
                      <p:nvPr/>
                    </p:nvPicPr>
                    <p:blipFill>
                      <a:blip r:embed="rId15"/>
                      <a:stretch>
                        <a:fillRect/>
                      </a:stretch>
                    </p:blipFill>
                    <p:spPr>
                      <a:xfrm>
                        <a:off x="2286267" y="4633744"/>
                        <a:ext cx="342900" cy="203200"/>
                      </a:xfrm>
                      <a:prstGeom prst="rect">
                        <a:avLst/>
                      </a:prstGeom>
                    </p:spPr>
                  </p:pic>
                </p:oleObj>
              </mc:Fallback>
            </mc:AlternateContent>
          </a:graphicData>
        </a:graphic>
      </p:graphicFrame>
      <p:cxnSp>
        <p:nvCxnSpPr>
          <p:cNvPr id="77" name="Straight Connector 76"/>
          <p:cNvCxnSpPr/>
          <p:nvPr/>
        </p:nvCxnSpPr>
        <p:spPr bwMode="auto">
          <a:xfrm flipV="1">
            <a:off x="1907796" y="4371526"/>
            <a:ext cx="334" cy="685801"/>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78" name="Straight Connector 77"/>
          <p:cNvCxnSpPr>
            <a:endCxn id="33" idx="2"/>
          </p:cNvCxnSpPr>
          <p:nvPr/>
        </p:nvCxnSpPr>
        <p:spPr bwMode="auto">
          <a:xfrm flipV="1">
            <a:off x="1762125" y="4371526"/>
            <a:ext cx="304800" cy="13773"/>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79" name="Object 78"/>
          <p:cNvGraphicFramePr>
            <a:graphicFrameLocks noChangeAspect="1"/>
          </p:cNvGraphicFramePr>
          <p:nvPr>
            <p:extLst>
              <p:ext uri="{D42A27DB-BD31-4B8C-83A1-F6EECF244321}">
                <p14:modId xmlns:p14="http://schemas.microsoft.com/office/powerpoint/2010/main" val="3317342635"/>
              </p:ext>
            </p:extLst>
          </p:nvPr>
        </p:nvGraphicFramePr>
        <p:xfrm>
          <a:off x="1562100" y="4655689"/>
          <a:ext cx="330200" cy="203200"/>
        </p:xfrm>
        <a:graphic>
          <a:graphicData uri="http://schemas.openxmlformats.org/presentationml/2006/ole">
            <mc:AlternateContent xmlns:mc="http://schemas.openxmlformats.org/markup-compatibility/2006">
              <mc:Choice xmlns:v="urn:schemas-microsoft-com:vml" Requires="v">
                <p:oleObj spid="_x0000_s1158" name="Equation" r:id="rId16" imgW="330120" imgH="203040" progId="Equation.DSMT4">
                  <p:embed/>
                </p:oleObj>
              </mc:Choice>
              <mc:Fallback>
                <p:oleObj name="Equation" r:id="rId16" imgW="330120" imgH="203040" progId="Equation.DSMT4">
                  <p:embed/>
                  <p:pic>
                    <p:nvPicPr>
                      <p:cNvPr id="0" name=""/>
                      <p:cNvPicPr/>
                      <p:nvPr/>
                    </p:nvPicPr>
                    <p:blipFill>
                      <a:blip r:embed="rId17"/>
                      <a:stretch>
                        <a:fillRect/>
                      </a:stretch>
                    </p:blipFill>
                    <p:spPr>
                      <a:xfrm>
                        <a:off x="1562100" y="4655689"/>
                        <a:ext cx="330200" cy="203200"/>
                      </a:xfrm>
                      <a:prstGeom prst="rect">
                        <a:avLst/>
                      </a:prstGeom>
                    </p:spPr>
                  </p:pic>
                </p:oleObj>
              </mc:Fallback>
            </mc:AlternateContent>
          </a:graphicData>
        </a:graphic>
      </p:graphicFrame>
    </p:spTree>
    <p:extLst>
      <p:ext uri="{BB962C8B-B14F-4D97-AF65-F5344CB8AC3E}">
        <p14:creationId xmlns:p14="http://schemas.microsoft.com/office/powerpoint/2010/main" val="3163796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O_y</a:t>
            </a:r>
            <a:r>
              <a:rPr lang="en-US" dirty="0" smtClean="0"/>
              <a:t> and </a:t>
            </a:r>
            <a:r>
              <a:rPr lang="en-US" dirty="0" err="1" smtClean="0"/>
              <a:t>Y_of</a:t>
            </a:r>
            <a:endParaRPr lang="en-US" dirty="0"/>
          </a:p>
        </p:txBody>
      </p:sp>
      <p:sp>
        <p:nvSpPr>
          <p:cNvPr id="3" name="Content Placeholder 2"/>
          <p:cNvSpPr>
            <a:spLocks noGrp="1"/>
          </p:cNvSpPr>
          <p:nvPr>
            <p:ph idx="1"/>
          </p:nvPr>
        </p:nvSpPr>
        <p:spPr/>
        <p:txBody>
          <a:bodyPr/>
          <a:lstStyle/>
          <a:p>
            <a:r>
              <a:rPr lang="en-US" dirty="0" err="1" smtClean="0"/>
              <a:t>O_y</a:t>
            </a:r>
            <a:r>
              <a:rPr lang="en-US" dirty="0" smtClean="0"/>
              <a:t> and </a:t>
            </a:r>
            <a:r>
              <a:rPr lang="en-US" dirty="0" err="1" smtClean="0"/>
              <a:t>Y_of</a:t>
            </a:r>
            <a:r>
              <a:rPr lang="en-US" dirty="0" smtClean="0"/>
              <a:t> have been defined using a machined reference geometry and </a:t>
            </a:r>
            <a:r>
              <a:rPr lang="en-US" dirty="0" err="1" smtClean="0"/>
              <a:t>Solidworks</a:t>
            </a:r>
            <a:r>
              <a:rPr lang="en-US" dirty="0" smtClean="0"/>
              <a:t> geometry solver</a:t>
            </a:r>
          </a:p>
          <a:p>
            <a:pPr lvl="1"/>
            <a:r>
              <a:rPr lang="en-US" dirty="0" err="1" smtClean="0"/>
              <a:t>O_y</a:t>
            </a:r>
            <a:r>
              <a:rPr lang="en-US" dirty="0" smtClean="0"/>
              <a:t> = 0.2283 (m)</a:t>
            </a:r>
          </a:p>
          <a:p>
            <a:pPr lvl="1"/>
            <a:r>
              <a:rPr lang="en-US" dirty="0" err="1" smtClean="0"/>
              <a:t>Y_of</a:t>
            </a:r>
            <a:r>
              <a:rPr lang="en-US" dirty="0"/>
              <a:t> </a:t>
            </a:r>
            <a:r>
              <a:rPr lang="en-US" dirty="0" smtClean="0"/>
              <a:t>= 1.8453 (m)</a:t>
            </a:r>
          </a:p>
          <a:p>
            <a:r>
              <a:rPr lang="en-US" dirty="0" smtClean="0"/>
              <a:t>These values should be considered constant unless:</a:t>
            </a:r>
          </a:p>
          <a:p>
            <a:pPr lvl="1"/>
            <a:r>
              <a:rPr lang="en-US" dirty="0"/>
              <a:t>T</a:t>
            </a:r>
            <a:r>
              <a:rPr lang="en-US" dirty="0" smtClean="0"/>
              <a:t>he turntable is moved</a:t>
            </a:r>
          </a:p>
          <a:p>
            <a:pPr lvl="1"/>
            <a:r>
              <a:rPr lang="en-US" dirty="0" smtClean="0"/>
              <a:t>The </a:t>
            </a:r>
            <a:r>
              <a:rPr lang="en-US" dirty="0" err="1" smtClean="0"/>
              <a:t>columnator</a:t>
            </a:r>
            <a:r>
              <a:rPr lang="en-US" dirty="0" smtClean="0"/>
              <a:t> or detector are moved in the y-direction (but vertical shifts should not affect </a:t>
            </a:r>
            <a:r>
              <a:rPr lang="en-US" dirty="0" err="1" smtClean="0"/>
              <a:t>O_y</a:t>
            </a:r>
            <a:r>
              <a:rPr lang="en-US" dirty="0" smtClean="0"/>
              <a:t> and </a:t>
            </a:r>
            <a:r>
              <a:rPr lang="en-US" dirty="0" err="1" smtClean="0"/>
              <a:t>Y_of</a:t>
            </a:r>
            <a:r>
              <a:rPr lang="en-US" dirty="0" smtClean="0"/>
              <a:t>)</a:t>
            </a:r>
            <a:endParaRPr lang="en-US" dirty="0"/>
          </a:p>
        </p:txBody>
      </p:sp>
      <p:pic>
        <p:nvPicPr>
          <p:cNvPr id="7" name="Picture 6"/>
          <p:cNvPicPr>
            <a:picLocks noChangeAspect="1"/>
          </p:cNvPicPr>
          <p:nvPr/>
        </p:nvPicPr>
        <p:blipFill rotWithShape="1">
          <a:blip r:embed="rId2"/>
          <a:srcRect l="16411" r="10862"/>
          <a:stretch/>
        </p:blipFill>
        <p:spPr>
          <a:xfrm>
            <a:off x="6426449" y="3886144"/>
            <a:ext cx="2514601" cy="2434102"/>
          </a:xfrm>
          <a:prstGeom prst="rect">
            <a:avLst/>
          </a:prstGeom>
        </p:spPr>
      </p:pic>
      <p:pic>
        <p:nvPicPr>
          <p:cNvPr id="8" name="Picture 7"/>
          <p:cNvPicPr>
            <a:picLocks noChangeAspect="1"/>
          </p:cNvPicPr>
          <p:nvPr/>
        </p:nvPicPr>
        <p:blipFill>
          <a:blip r:embed="rId3"/>
          <a:stretch>
            <a:fillRect/>
          </a:stretch>
        </p:blipFill>
        <p:spPr>
          <a:xfrm>
            <a:off x="189887" y="4200655"/>
            <a:ext cx="5957265" cy="1819145"/>
          </a:xfrm>
          <a:prstGeom prst="rect">
            <a:avLst/>
          </a:prstGeom>
          <a:ln>
            <a:solidFill>
              <a:schemeClr val="accent1"/>
            </a:solidFill>
          </a:ln>
        </p:spPr>
      </p:pic>
      <p:sp>
        <p:nvSpPr>
          <p:cNvPr id="9" name="TextBox 8"/>
          <p:cNvSpPr txBox="1"/>
          <p:nvPr/>
        </p:nvSpPr>
        <p:spPr>
          <a:xfrm>
            <a:off x="620001" y="3877439"/>
            <a:ext cx="5097037" cy="341632"/>
          </a:xfrm>
          <a:prstGeom prst="rect">
            <a:avLst/>
          </a:prstGeom>
          <a:noFill/>
        </p:spPr>
        <p:txBody>
          <a:bodyPr wrap="none" rtlCol="0">
            <a:spAutoFit/>
          </a:bodyPr>
          <a:lstStyle/>
          <a:p>
            <a:pPr algn="ctr"/>
            <a:r>
              <a:rPr lang="en-US" dirty="0" smtClean="0"/>
              <a:t>SolidWorks Geo </a:t>
            </a:r>
            <a:r>
              <a:rPr lang="en-US" dirty="0" smtClean="0"/>
              <a:t>Solver (Top Down View, XY Plane)</a:t>
            </a:r>
            <a:endParaRPr lang="en-US" dirty="0"/>
          </a:p>
        </p:txBody>
      </p:sp>
      <p:sp>
        <p:nvSpPr>
          <p:cNvPr id="10" name="TextBox 9"/>
          <p:cNvSpPr txBox="1"/>
          <p:nvPr/>
        </p:nvSpPr>
        <p:spPr>
          <a:xfrm>
            <a:off x="1447800" y="4542287"/>
            <a:ext cx="1350050" cy="258532"/>
          </a:xfrm>
          <a:prstGeom prst="rect">
            <a:avLst/>
          </a:prstGeom>
          <a:noFill/>
        </p:spPr>
        <p:txBody>
          <a:bodyPr wrap="none" rtlCol="0">
            <a:spAutoFit/>
          </a:bodyPr>
          <a:lstStyle/>
          <a:p>
            <a:r>
              <a:rPr lang="en-US" sz="1200" dirty="0" smtClean="0"/>
              <a:t>Radius of Rotation</a:t>
            </a:r>
            <a:endParaRPr lang="en-US" sz="1200" dirty="0"/>
          </a:p>
        </p:txBody>
      </p:sp>
      <p:sp>
        <p:nvSpPr>
          <p:cNvPr id="11" name="TextBox 10"/>
          <p:cNvSpPr txBox="1"/>
          <p:nvPr/>
        </p:nvSpPr>
        <p:spPr>
          <a:xfrm>
            <a:off x="1530333" y="5669993"/>
            <a:ext cx="1798890" cy="258532"/>
          </a:xfrm>
          <a:prstGeom prst="rect">
            <a:avLst/>
          </a:prstGeom>
          <a:noFill/>
        </p:spPr>
        <p:txBody>
          <a:bodyPr wrap="none" rtlCol="0">
            <a:spAutoFit/>
          </a:bodyPr>
          <a:lstStyle/>
          <a:p>
            <a:r>
              <a:rPr lang="en-US" sz="1200" dirty="0" smtClean="0"/>
              <a:t>Reference Piece Diameter</a:t>
            </a:r>
            <a:endParaRPr lang="en-US" sz="1200" dirty="0"/>
          </a:p>
        </p:txBody>
      </p:sp>
      <p:sp>
        <p:nvSpPr>
          <p:cNvPr id="12" name="TextBox 11"/>
          <p:cNvSpPr txBox="1"/>
          <p:nvPr/>
        </p:nvSpPr>
        <p:spPr>
          <a:xfrm>
            <a:off x="170127" y="4266501"/>
            <a:ext cx="1098378" cy="258532"/>
          </a:xfrm>
          <a:prstGeom prst="rect">
            <a:avLst/>
          </a:prstGeom>
          <a:noFill/>
        </p:spPr>
        <p:txBody>
          <a:bodyPr wrap="none" rtlCol="0">
            <a:spAutoFit/>
          </a:bodyPr>
          <a:lstStyle/>
          <a:p>
            <a:r>
              <a:rPr lang="en-US" sz="1200" dirty="0" smtClean="0"/>
              <a:t>Detector Plane</a:t>
            </a:r>
            <a:endParaRPr lang="en-US" sz="1200" dirty="0"/>
          </a:p>
        </p:txBody>
      </p:sp>
      <p:sp>
        <p:nvSpPr>
          <p:cNvPr id="13" name="TextBox 12"/>
          <p:cNvSpPr txBox="1"/>
          <p:nvPr/>
        </p:nvSpPr>
        <p:spPr>
          <a:xfrm>
            <a:off x="174233" y="4994565"/>
            <a:ext cx="346570" cy="258532"/>
          </a:xfrm>
          <a:prstGeom prst="rect">
            <a:avLst/>
          </a:prstGeom>
          <a:noFill/>
        </p:spPr>
        <p:txBody>
          <a:bodyPr wrap="none" rtlCol="0">
            <a:spAutoFit/>
          </a:bodyPr>
          <a:lstStyle/>
          <a:p>
            <a:r>
              <a:rPr lang="en-US" sz="1200" dirty="0" smtClean="0"/>
              <a:t>A)</a:t>
            </a:r>
            <a:endParaRPr lang="en-US" sz="1200" dirty="0"/>
          </a:p>
        </p:txBody>
      </p:sp>
      <p:sp>
        <p:nvSpPr>
          <p:cNvPr id="14" name="TextBox 13"/>
          <p:cNvSpPr txBox="1"/>
          <p:nvPr/>
        </p:nvSpPr>
        <p:spPr>
          <a:xfrm>
            <a:off x="174193" y="5212108"/>
            <a:ext cx="338554" cy="258532"/>
          </a:xfrm>
          <a:prstGeom prst="rect">
            <a:avLst/>
          </a:prstGeom>
          <a:noFill/>
        </p:spPr>
        <p:txBody>
          <a:bodyPr wrap="none" rtlCol="0">
            <a:spAutoFit/>
          </a:bodyPr>
          <a:lstStyle/>
          <a:p>
            <a:r>
              <a:rPr lang="en-US" sz="1200" dirty="0"/>
              <a:t>B</a:t>
            </a:r>
            <a:r>
              <a:rPr lang="en-US" sz="1200" dirty="0" smtClean="0"/>
              <a:t>)</a:t>
            </a:r>
            <a:endParaRPr lang="en-US" sz="1200" dirty="0"/>
          </a:p>
        </p:txBody>
      </p:sp>
      <p:sp>
        <p:nvSpPr>
          <p:cNvPr id="15" name="TextBox 14"/>
          <p:cNvSpPr txBox="1"/>
          <p:nvPr/>
        </p:nvSpPr>
        <p:spPr>
          <a:xfrm>
            <a:off x="174193" y="5457686"/>
            <a:ext cx="338554" cy="258532"/>
          </a:xfrm>
          <a:prstGeom prst="rect">
            <a:avLst/>
          </a:prstGeom>
          <a:noFill/>
        </p:spPr>
        <p:txBody>
          <a:bodyPr wrap="none" rtlCol="0">
            <a:spAutoFit/>
          </a:bodyPr>
          <a:lstStyle/>
          <a:p>
            <a:r>
              <a:rPr lang="en-US" sz="1200" dirty="0"/>
              <a:t>C</a:t>
            </a:r>
            <a:r>
              <a:rPr lang="en-US" sz="1200" dirty="0" smtClean="0"/>
              <a:t>)</a:t>
            </a:r>
            <a:endParaRPr lang="en-US" sz="1200" dirty="0"/>
          </a:p>
        </p:txBody>
      </p:sp>
      <p:cxnSp>
        <p:nvCxnSpPr>
          <p:cNvPr id="17" name="Straight Arrow Connector 16"/>
          <p:cNvCxnSpPr/>
          <p:nvPr/>
        </p:nvCxnSpPr>
        <p:spPr bwMode="auto">
          <a:xfrm flipH="1">
            <a:off x="1447800" y="4800819"/>
            <a:ext cx="152400" cy="152181"/>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18" name="Straight Arrow Connector 17"/>
          <p:cNvCxnSpPr>
            <a:stCxn id="11" idx="1"/>
          </p:cNvCxnSpPr>
          <p:nvPr/>
        </p:nvCxnSpPr>
        <p:spPr bwMode="auto">
          <a:xfrm flipH="1" flipV="1">
            <a:off x="1268505" y="5593793"/>
            <a:ext cx="261828" cy="205466"/>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381000" y="5146447"/>
            <a:ext cx="228600" cy="169663"/>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a:off x="447535" y="5363932"/>
            <a:ext cx="162065" cy="48704"/>
          </a:xfrm>
          <a:prstGeom prst="straightConnector1">
            <a:avLst/>
          </a:prstGeom>
          <a:solidFill>
            <a:schemeClr val="bg1"/>
          </a:solidFill>
          <a:ln w="12700" cap="flat" cmpd="sng" algn="ctr">
            <a:solidFill>
              <a:schemeClr val="tx1"/>
            </a:solidFill>
            <a:prstDash val="solid"/>
            <a:round/>
            <a:headEnd type="none" w="med" len="med"/>
            <a:tailEnd type="triangle"/>
          </a:ln>
          <a:effectLst/>
        </p:spPr>
      </p:cxnSp>
      <p:cxnSp>
        <p:nvCxnSpPr>
          <p:cNvPr id="36" name="Straight Arrow Connector 35"/>
          <p:cNvCxnSpPr/>
          <p:nvPr/>
        </p:nvCxnSpPr>
        <p:spPr bwMode="auto">
          <a:xfrm flipV="1">
            <a:off x="396621" y="5518462"/>
            <a:ext cx="212979" cy="68490"/>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37" name="TextBox 36"/>
          <p:cNvSpPr txBox="1"/>
          <p:nvPr/>
        </p:nvSpPr>
        <p:spPr>
          <a:xfrm>
            <a:off x="8607543" y="5105400"/>
            <a:ext cx="346570" cy="258532"/>
          </a:xfrm>
          <a:prstGeom prst="rect">
            <a:avLst/>
          </a:prstGeom>
          <a:noFill/>
        </p:spPr>
        <p:txBody>
          <a:bodyPr wrap="none" rtlCol="0">
            <a:spAutoFit/>
          </a:bodyPr>
          <a:lstStyle/>
          <a:p>
            <a:r>
              <a:rPr lang="en-US" sz="1200" dirty="0" smtClean="0">
                <a:solidFill>
                  <a:schemeClr val="bg1"/>
                </a:solidFill>
              </a:rPr>
              <a:t>A)</a:t>
            </a:r>
            <a:endParaRPr lang="en-US" sz="1200" dirty="0">
              <a:solidFill>
                <a:schemeClr val="bg1"/>
              </a:solidFill>
            </a:endParaRPr>
          </a:p>
        </p:txBody>
      </p:sp>
      <p:sp>
        <p:nvSpPr>
          <p:cNvPr id="38" name="TextBox 37"/>
          <p:cNvSpPr txBox="1"/>
          <p:nvPr/>
        </p:nvSpPr>
        <p:spPr>
          <a:xfrm>
            <a:off x="7391400" y="4153750"/>
            <a:ext cx="338554" cy="258532"/>
          </a:xfrm>
          <a:prstGeom prst="rect">
            <a:avLst/>
          </a:prstGeom>
          <a:noFill/>
        </p:spPr>
        <p:txBody>
          <a:bodyPr wrap="none" rtlCol="0">
            <a:spAutoFit/>
          </a:bodyPr>
          <a:lstStyle/>
          <a:p>
            <a:r>
              <a:rPr lang="en-US" sz="1200" dirty="0">
                <a:solidFill>
                  <a:schemeClr val="bg1"/>
                </a:solidFill>
              </a:rPr>
              <a:t>B</a:t>
            </a:r>
            <a:r>
              <a:rPr lang="en-US" sz="1200" dirty="0" smtClean="0">
                <a:solidFill>
                  <a:schemeClr val="bg1"/>
                </a:solidFill>
              </a:rPr>
              <a:t>)</a:t>
            </a:r>
            <a:endParaRPr lang="en-US" sz="1200" dirty="0">
              <a:solidFill>
                <a:schemeClr val="bg1"/>
              </a:solidFill>
            </a:endParaRPr>
          </a:p>
        </p:txBody>
      </p:sp>
      <p:sp>
        <p:nvSpPr>
          <p:cNvPr id="39" name="TextBox 38"/>
          <p:cNvSpPr txBox="1"/>
          <p:nvPr/>
        </p:nvSpPr>
        <p:spPr>
          <a:xfrm>
            <a:off x="6512142" y="5070207"/>
            <a:ext cx="338554" cy="258532"/>
          </a:xfrm>
          <a:prstGeom prst="rect">
            <a:avLst/>
          </a:prstGeom>
          <a:noFill/>
        </p:spPr>
        <p:txBody>
          <a:bodyPr wrap="none" rtlCol="0">
            <a:spAutoFit/>
          </a:bodyPr>
          <a:lstStyle/>
          <a:p>
            <a:r>
              <a:rPr lang="en-US" sz="1200" dirty="0" smtClean="0">
                <a:solidFill>
                  <a:schemeClr val="bg1"/>
                </a:solidFill>
              </a:rPr>
              <a:t>C)</a:t>
            </a:r>
            <a:endParaRPr lang="en-US" sz="1200" dirty="0">
              <a:solidFill>
                <a:schemeClr val="bg1"/>
              </a:solidFill>
            </a:endParaRPr>
          </a:p>
        </p:txBody>
      </p:sp>
      <p:cxnSp>
        <p:nvCxnSpPr>
          <p:cNvPr id="41" name="Straight Arrow Connector 40"/>
          <p:cNvCxnSpPr>
            <a:stCxn id="38" idx="2"/>
          </p:cNvCxnSpPr>
          <p:nvPr/>
        </p:nvCxnSpPr>
        <p:spPr bwMode="auto">
          <a:xfrm>
            <a:off x="7560677" y="4412282"/>
            <a:ext cx="169277" cy="259271"/>
          </a:xfrm>
          <a:prstGeom prst="straightConnector1">
            <a:avLst/>
          </a:prstGeom>
          <a:solidFill>
            <a:schemeClr val="bg1"/>
          </a:solidFill>
          <a:ln w="12700" cap="flat" cmpd="sng" algn="ctr">
            <a:solidFill>
              <a:schemeClr val="bg1"/>
            </a:solidFill>
            <a:prstDash val="solid"/>
            <a:round/>
            <a:headEnd type="none" w="med" len="med"/>
            <a:tailEnd type="triangle"/>
          </a:ln>
          <a:effectLst/>
        </p:spPr>
      </p:cxnSp>
      <p:cxnSp>
        <p:nvCxnSpPr>
          <p:cNvPr id="45" name="Straight Arrow Connector 44"/>
          <p:cNvCxnSpPr/>
          <p:nvPr/>
        </p:nvCxnSpPr>
        <p:spPr bwMode="auto">
          <a:xfrm>
            <a:off x="8763000" y="5360544"/>
            <a:ext cx="0" cy="309449"/>
          </a:xfrm>
          <a:prstGeom prst="straightConnector1">
            <a:avLst/>
          </a:prstGeom>
          <a:solidFill>
            <a:schemeClr val="bg1"/>
          </a:solidFill>
          <a:ln w="12700" cap="flat" cmpd="sng" algn="ctr">
            <a:solidFill>
              <a:schemeClr val="bg1"/>
            </a:solidFill>
            <a:prstDash val="solid"/>
            <a:round/>
            <a:headEnd type="none" w="med" len="med"/>
            <a:tailEnd type="triangle"/>
          </a:ln>
          <a:effectLst/>
        </p:spPr>
      </p:cxnSp>
      <p:cxnSp>
        <p:nvCxnSpPr>
          <p:cNvPr id="47" name="Straight Arrow Connector 46"/>
          <p:cNvCxnSpPr>
            <a:stCxn id="39" idx="2"/>
          </p:cNvCxnSpPr>
          <p:nvPr/>
        </p:nvCxnSpPr>
        <p:spPr bwMode="auto">
          <a:xfrm>
            <a:off x="6681419" y="5328739"/>
            <a:ext cx="24181" cy="341254"/>
          </a:xfrm>
          <a:prstGeom prst="straightConnector1">
            <a:avLst/>
          </a:prstGeom>
          <a:solidFill>
            <a:schemeClr val="bg1"/>
          </a:solidFill>
          <a:ln w="12700" cap="flat" cmpd="sng" algn="ctr">
            <a:solidFill>
              <a:schemeClr val="bg1"/>
            </a:solidFill>
            <a:prstDash val="solid"/>
            <a:round/>
            <a:headEnd type="none" w="med" len="med"/>
            <a:tailEnd type="triangle"/>
          </a:ln>
          <a:effectLst/>
        </p:spPr>
      </p:cxnSp>
      <p:cxnSp>
        <p:nvCxnSpPr>
          <p:cNvPr id="50" name="Straight Connector 49"/>
          <p:cNvCxnSpPr/>
          <p:nvPr/>
        </p:nvCxnSpPr>
        <p:spPr bwMode="auto">
          <a:xfrm>
            <a:off x="6705600" y="5669993"/>
            <a:ext cx="2057400" cy="0"/>
          </a:xfrm>
          <a:prstGeom prst="line">
            <a:avLst/>
          </a:prstGeom>
          <a:solidFill>
            <a:schemeClr val="bg1"/>
          </a:solidFill>
          <a:ln w="12700" cap="flat" cmpd="sng" algn="ctr">
            <a:solidFill>
              <a:schemeClr val="accent6"/>
            </a:solidFill>
            <a:prstDash val="solid"/>
            <a:round/>
            <a:headEnd type="none" w="med" len="med"/>
            <a:tailEnd type="none" w="med" len="med"/>
          </a:ln>
          <a:effectLst/>
        </p:spPr>
      </p:cxnSp>
      <p:sp>
        <p:nvSpPr>
          <p:cNvPr id="51" name="TextBox 50"/>
          <p:cNvSpPr txBox="1"/>
          <p:nvPr/>
        </p:nvSpPr>
        <p:spPr>
          <a:xfrm>
            <a:off x="6914775" y="5470518"/>
            <a:ext cx="1867819" cy="258532"/>
          </a:xfrm>
          <a:prstGeom prst="rect">
            <a:avLst/>
          </a:prstGeom>
          <a:noFill/>
        </p:spPr>
        <p:txBody>
          <a:bodyPr wrap="none" rtlCol="0">
            <a:spAutoFit/>
          </a:bodyPr>
          <a:lstStyle/>
          <a:p>
            <a:r>
              <a:rPr lang="en-US" sz="1200" dirty="0" smtClean="0"/>
              <a:t>Reference Piece Diameter</a:t>
            </a:r>
            <a:endParaRPr lang="en-US" sz="1200" dirty="0"/>
          </a:p>
        </p:txBody>
      </p:sp>
      <p:sp>
        <p:nvSpPr>
          <p:cNvPr id="52" name="TextBox 51"/>
          <p:cNvSpPr txBox="1"/>
          <p:nvPr/>
        </p:nvSpPr>
        <p:spPr>
          <a:xfrm>
            <a:off x="6489351" y="3640455"/>
            <a:ext cx="2388795" cy="313932"/>
          </a:xfrm>
          <a:prstGeom prst="rect">
            <a:avLst/>
          </a:prstGeom>
          <a:noFill/>
        </p:spPr>
        <p:txBody>
          <a:bodyPr wrap="none" rtlCol="0">
            <a:spAutoFit/>
          </a:bodyPr>
          <a:lstStyle/>
          <a:p>
            <a:r>
              <a:rPr lang="en-US" sz="1600" dirty="0" smtClean="0"/>
              <a:t>Machined Reference Piece</a:t>
            </a:r>
            <a:endParaRPr lang="en-US" sz="1600" dirty="0"/>
          </a:p>
        </p:txBody>
      </p:sp>
    </p:spTree>
    <p:extLst>
      <p:ext uri="{BB962C8B-B14F-4D97-AF65-F5344CB8AC3E}">
        <p14:creationId xmlns:p14="http://schemas.microsoft.com/office/powerpoint/2010/main" val="1527542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t>
            </a:r>
            <a:r>
              <a:rPr lang="en-US" dirty="0" err="1" smtClean="0"/>
              <a:t>O_x</a:t>
            </a:r>
            <a:endParaRPr lang="en-US" dirty="0"/>
          </a:p>
        </p:txBody>
      </p:sp>
      <p:sp>
        <p:nvSpPr>
          <p:cNvPr id="3" name="Content Placeholder 2"/>
          <p:cNvSpPr>
            <a:spLocks noGrp="1"/>
          </p:cNvSpPr>
          <p:nvPr>
            <p:ph idx="1"/>
          </p:nvPr>
        </p:nvSpPr>
        <p:spPr/>
        <p:txBody>
          <a:bodyPr/>
          <a:lstStyle/>
          <a:p>
            <a:r>
              <a:rPr lang="en-US" dirty="0" smtClean="0"/>
              <a:t>We define </a:t>
            </a:r>
            <a:r>
              <a:rPr lang="en-US" dirty="0" err="1" smtClean="0"/>
              <a:t>O_x</a:t>
            </a:r>
            <a:r>
              <a:rPr lang="en-US" dirty="0" smtClean="0"/>
              <a:t> using an x-ray image set of a single point (usually a thumb screw) rotated through 360 degrees. NOTE: the screw should be placed as far off-center as possible (away from the center of the detector in z and x directions). </a:t>
            </a:r>
          </a:p>
          <a:p>
            <a:r>
              <a:rPr lang="en-US" dirty="0" smtClean="0"/>
              <a:t>The angle and the </a:t>
            </a:r>
            <a:r>
              <a:rPr lang="en-US" dirty="0" err="1" smtClean="0"/>
              <a:t>i,j</a:t>
            </a:r>
            <a:r>
              <a:rPr lang="en-US" dirty="0" smtClean="0"/>
              <a:t> tip location (in pixels) (</a:t>
            </a:r>
            <a:r>
              <a:rPr lang="en-US" dirty="0" err="1" smtClean="0"/>
              <a:t>i</a:t>
            </a:r>
            <a:r>
              <a:rPr lang="en-US" dirty="0" smtClean="0"/>
              <a:t>=column#, j=row#) for each image need to </a:t>
            </a:r>
            <a:r>
              <a:rPr lang="en-US" dirty="0"/>
              <a:t>be entered </a:t>
            </a:r>
            <a:r>
              <a:rPr lang="en-US" dirty="0" smtClean="0"/>
              <a:t>in the format:</a:t>
            </a:r>
          </a:p>
          <a:p>
            <a:pPr lvl="1"/>
            <a:r>
              <a:rPr lang="en-US" b="0" dirty="0" err="1" smtClean="0"/>
              <a:t>Ox_DATA</a:t>
            </a:r>
            <a:r>
              <a:rPr lang="en-US" b="0" dirty="0" smtClean="0"/>
              <a:t>(:,:,1)=[ [</a:t>
            </a:r>
            <a:r>
              <a:rPr lang="en-US" b="0" dirty="0" err="1" smtClean="0"/>
              <a:t>angle;nan</a:t>
            </a:r>
            <a:r>
              <a:rPr lang="en-US" b="0" dirty="0"/>
              <a:t>] , </a:t>
            </a:r>
            <a:r>
              <a:rPr lang="en-US" b="0" dirty="0" smtClean="0"/>
              <a:t>[ j ;</a:t>
            </a:r>
            <a:r>
              <a:rPr lang="en-US" b="0" dirty="0"/>
              <a:t> </a:t>
            </a:r>
            <a:r>
              <a:rPr lang="en-US" b="0" dirty="0" err="1" smtClean="0"/>
              <a:t>i</a:t>
            </a:r>
            <a:r>
              <a:rPr lang="en-US" b="0" dirty="0" smtClean="0"/>
              <a:t> ] ];</a:t>
            </a:r>
            <a:endParaRPr lang="en-US" dirty="0" smtClean="0"/>
          </a:p>
          <a:p>
            <a:r>
              <a:rPr lang="en-US" dirty="0" smtClean="0"/>
              <a:t>Into the code: </a:t>
            </a:r>
            <a:r>
              <a:rPr lang="en-US" i="1" dirty="0" smtClean="0"/>
              <a:t>XPREX_20141029_Full_Geo_Solver.m</a:t>
            </a:r>
            <a:endParaRPr lang="en-US" dirty="0" smtClean="0"/>
          </a:p>
          <a:p>
            <a:r>
              <a:rPr lang="en-US" dirty="0" smtClean="0"/>
              <a:t>Example:</a:t>
            </a:r>
            <a:endParaRPr lang="en-US" dirty="0"/>
          </a:p>
        </p:txBody>
      </p:sp>
      <p:pic>
        <p:nvPicPr>
          <p:cNvPr id="5" name="Picture 4"/>
          <p:cNvPicPr>
            <a:picLocks noChangeAspect="1"/>
          </p:cNvPicPr>
          <p:nvPr/>
        </p:nvPicPr>
        <p:blipFill rotWithShape="1">
          <a:blip r:embed="rId2"/>
          <a:srcRect l="27526"/>
          <a:stretch/>
        </p:blipFill>
        <p:spPr>
          <a:xfrm>
            <a:off x="5867400" y="3628952"/>
            <a:ext cx="2330815" cy="2616564"/>
          </a:xfrm>
          <a:prstGeom prst="rect">
            <a:avLst/>
          </a:prstGeom>
        </p:spPr>
      </p:pic>
      <p:pic>
        <p:nvPicPr>
          <p:cNvPr id="8" name="Picture 7"/>
          <p:cNvPicPr>
            <a:picLocks noChangeAspect="1"/>
          </p:cNvPicPr>
          <p:nvPr/>
        </p:nvPicPr>
        <p:blipFill>
          <a:blip r:embed="rId3"/>
          <a:stretch>
            <a:fillRect/>
          </a:stretch>
        </p:blipFill>
        <p:spPr>
          <a:xfrm>
            <a:off x="1632781" y="3951240"/>
            <a:ext cx="3429000" cy="2317531"/>
          </a:xfrm>
          <a:prstGeom prst="rect">
            <a:avLst/>
          </a:prstGeom>
          <a:ln>
            <a:solidFill>
              <a:schemeClr val="tx1"/>
            </a:solidFill>
          </a:ln>
        </p:spPr>
      </p:pic>
      <p:cxnSp>
        <p:nvCxnSpPr>
          <p:cNvPr id="10" name="Straight Arrow Connector 9"/>
          <p:cNvCxnSpPr/>
          <p:nvPr/>
        </p:nvCxnSpPr>
        <p:spPr bwMode="auto">
          <a:xfrm flipH="1">
            <a:off x="6875092" y="3795561"/>
            <a:ext cx="609600" cy="287145"/>
          </a:xfrm>
          <a:prstGeom prst="straightConnector1">
            <a:avLst/>
          </a:prstGeom>
          <a:solidFill>
            <a:schemeClr val="bg1"/>
          </a:solidFill>
          <a:ln w="76200" cap="flat" cmpd="sng" algn="ctr">
            <a:solidFill>
              <a:srgbClr val="FF0000"/>
            </a:solidFill>
            <a:prstDash val="solid"/>
            <a:round/>
            <a:headEnd type="none" w="med" len="med"/>
            <a:tailEnd type="triangle"/>
          </a:ln>
          <a:effectLst/>
        </p:spPr>
      </p:cxnSp>
      <p:sp>
        <p:nvSpPr>
          <p:cNvPr id="4" name="TextBox 3"/>
          <p:cNvSpPr txBox="1"/>
          <p:nvPr/>
        </p:nvSpPr>
        <p:spPr>
          <a:xfrm>
            <a:off x="2118513" y="3714195"/>
            <a:ext cx="2430474" cy="244682"/>
          </a:xfrm>
          <a:prstGeom prst="rect">
            <a:avLst/>
          </a:prstGeom>
          <a:noFill/>
        </p:spPr>
        <p:txBody>
          <a:bodyPr wrap="none" rtlCol="0">
            <a:spAutoFit/>
          </a:bodyPr>
          <a:lstStyle/>
          <a:p>
            <a:r>
              <a:rPr lang="en-US" sz="1100" i="1" dirty="0"/>
              <a:t>XPREX_20141029_Full_Geo_Solver.m</a:t>
            </a:r>
            <a:endParaRPr lang="en-US" sz="1100" dirty="0"/>
          </a:p>
        </p:txBody>
      </p:sp>
    </p:spTree>
    <p:extLst>
      <p:ext uri="{BB962C8B-B14F-4D97-AF65-F5344CB8AC3E}">
        <p14:creationId xmlns:p14="http://schemas.microsoft.com/office/powerpoint/2010/main" val="28573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t>
            </a:r>
            <a:r>
              <a:rPr lang="en-US" dirty="0" err="1"/>
              <a:t>O_x</a:t>
            </a:r>
            <a:endParaRPr lang="en-US" dirty="0"/>
          </a:p>
        </p:txBody>
      </p:sp>
      <p:sp>
        <p:nvSpPr>
          <p:cNvPr id="3" name="Content Placeholder 2"/>
          <p:cNvSpPr>
            <a:spLocks noGrp="1"/>
          </p:cNvSpPr>
          <p:nvPr>
            <p:ph idx="1"/>
          </p:nvPr>
        </p:nvSpPr>
        <p:spPr/>
        <p:txBody>
          <a:bodyPr/>
          <a:lstStyle/>
          <a:p>
            <a:r>
              <a:rPr lang="en-US" i="1" dirty="0" smtClean="0"/>
              <a:t>XPREX_20141029_Full_Geo_Solver.m</a:t>
            </a:r>
            <a:r>
              <a:rPr lang="en-US" dirty="0" smtClean="0"/>
              <a:t> then utilizes the fact that the horizontal location of the screw tip will move in a sinusoidal path:</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i="1" dirty="0" smtClean="0"/>
              <a:t>XPREX_20141029_Full_Geo_Solver.m </a:t>
            </a:r>
            <a:r>
              <a:rPr lang="en-US" dirty="0" smtClean="0"/>
              <a:t>will automatically calculate any angle offset and </a:t>
            </a:r>
            <a:r>
              <a:rPr lang="en-US" dirty="0" err="1" smtClean="0"/>
              <a:t>O_x</a:t>
            </a:r>
            <a:endParaRPr lang="en-US" dirty="0" smtClean="0"/>
          </a:p>
          <a:p>
            <a:pPr lvl="1"/>
            <a:r>
              <a:rPr lang="en-US" dirty="0" smtClean="0"/>
              <a:t>Angle offset is caused by the screw not being placed perfectly at 0-degees when the turntable is at 0-degrees. This is accounted for and it is okay to place the screw at a random angle. </a:t>
            </a:r>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i="1" dirty="0"/>
          </a:p>
        </p:txBody>
      </p:sp>
      <p:pic>
        <p:nvPicPr>
          <p:cNvPr id="5" name="Picture 4"/>
          <p:cNvPicPr>
            <a:picLocks noChangeAspect="1"/>
          </p:cNvPicPr>
          <p:nvPr/>
        </p:nvPicPr>
        <p:blipFill>
          <a:blip r:embed="rId2"/>
          <a:stretch>
            <a:fillRect/>
          </a:stretch>
        </p:blipFill>
        <p:spPr>
          <a:xfrm>
            <a:off x="2469350" y="1752600"/>
            <a:ext cx="4205299" cy="2619375"/>
          </a:xfrm>
          <a:prstGeom prst="rect">
            <a:avLst/>
          </a:prstGeom>
          <a:ln>
            <a:solidFill>
              <a:schemeClr val="tx1"/>
            </a:solidFill>
          </a:ln>
        </p:spPr>
      </p:pic>
    </p:spTree>
    <p:extLst>
      <p:ext uri="{BB962C8B-B14F-4D97-AF65-F5344CB8AC3E}">
        <p14:creationId xmlns:p14="http://schemas.microsoft.com/office/powerpoint/2010/main" val="389969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t>
            </a:r>
            <a:r>
              <a:rPr lang="en-US" dirty="0" err="1" smtClean="0"/>
              <a:t>O_z</a:t>
            </a:r>
            <a:endParaRPr lang="en-US" dirty="0"/>
          </a:p>
        </p:txBody>
      </p:sp>
      <p:sp>
        <p:nvSpPr>
          <p:cNvPr id="3" name="Content Placeholder 2"/>
          <p:cNvSpPr>
            <a:spLocks noGrp="1"/>
          </p:cNvSpPr>
          <p:nvPr>
            <p:ph idx="1"/>
          </p:nvPr>
        </p:nvSpPr>
        <p:spPr/>
        <p:txBody>
          <a:bodyPr/>
          <a:lstStyle/>
          <a:p>
            <a:r>
              <a:rPr lang="en-US" dirty="0" smtClean="0"/>
              <a:t>This is the (algebraically) difficult part</a:t>
            </a:r>
          </a:p>
          <a:p>
            <a:r>
              <a:rPr lang="en-US" dirty="0" smtClean="0"/>
              <a:t>Start from a top-down view, in order to calculate the radius of rotation of the thumb screw tip</a:t>
            </a:r>
          </a:p>
          <a:p>
            <a:r>
              <a:rPr lang="en-US" dirty="0" smtClean="0"/>
              <a:t>Radius of rotation is calculated by the following equation:</a:t>
            </a:r>
          </a:p>
          <a:p>
            <a:pPr marL="0" indent="0">
              <a:buNone/>
            </a:pPr>
            <a:endParaRPr lang="en-US" dirty="0" smtClean="0"/>
          </a:p>
          <a:p>
            <a:pPr marL="0" indent="0">
              <a:buNone/>
            </a:pPr>
            <a:endParaRPr lang="en-US" dirty="0" smtClean="0"/>
          </a:p>
          <a:p>
            <a:r>
              <a:rPr lang="en-US" dirty="0" smtClean="0"/>
              <a:t>Where </a:t>
            </a:r>
            <a:r>
              <a:rPr lang="en-US" dirty="0" err="1" smtClean="0"/>
              <a:t>i</a:t>
            </a:r>
            <a:r>
              <a:rPr lang="en-US" dirty="0" smtClean="0"/>
              <a:t> is the horizontal pixel location (column index) of the thumbscrew tip in one image. This is usually taken when the screw is far right or far left. Theta in the above equation is theta of the turntable plus the theta offset</a:t>
            </a:r>
            <a:endParaRPr lang="en-US" dirty="0"/>
          </a:p>
        </p:txBody>
      </p:sp>
      <p:graphicFrame>
        <p:nvGraphicFramePr>
          <p:cNvPr id="41" name="Object 40"/>
          <p:cNvGraphicFramePr>
            <a:graphicFrameLocks noChangeAspect="1"/>
          </p:cNvGraphicFramePr>
          <p:nvPr>
            <p:extLst>
              <p:ext uri="{D42A27DB-BD31-4B8C-83A1-F6EECF244321}">
                <p14:modId xmlns:p14="http://schemas.microsoft.com/office/powerpoint/2010/main" val="3082061091"/>
              </p:ext>
            </p:extLst>
          </p:nvPr>
        </p:nvGraphicFramePr>
        <p:xfrm>
          <a:off x="2740652" y="2308554"/>
          <a:ext cx="3660148" cy="539092"/>
        </p:xfrm>
        <a:graphic>
          <a:graphicData uri="http://schemas.openxmlformats.org/presentationml/2006/ole">
            <mc:AlternateContent xmlns:mc="http://schemas.openxmlformats.org/markup-compatibility/2006">
              <mc:Choice xmlns:v="urn:schemas-microsoft-com:vml" Requires="v">
                <p:oleObj spid="_x0000_s2140"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2740652" y="2308554"/>
                        <a:ext cx="3660148" cy="539092"/>
                      </a:xfrm>
                      <a:prstGeom prst="rect">
                        <a:avLst/>
                      </a:prstGeom>
                      <a:ln>
                        <a:solidFill>
                          <a:schemeClr val="tx1"/>
                        </a:solidFill>
                      </a:ln>
                    </p:spPr>
                  </p:pic>
                </p:oleObj>
              </mc:Fallback>
            </mc:AlternateContent>
          </a:graphicData>
        </a:graphic>
      </p:graphicFrame>
      <p:grpSp>
        <p:nvGrpSpPr>
          <p:cNvPr id="45" name="Group 44"/>
          <p:cNvGrpSpPr/>
          <p:nvPr/>
        </p:nvGrpSpPr>
        <p:grpSpPr>
          <a:xfrm>
            <a:off x="685800" y="4154626"/>
            <a:ext cx="8037420" cy="2215925"/>
            <a:chOff x="904875" y="3832364"/>
            <a:chExt cx="8037420" cy="2215925"/>
          </a:xfrm>
        </p:grpSpPr>
        <p:sp>
          <p:nvSpPr>
            <p:cNvPr id="33" name="Rectangle 32"/>
            <p:cNvSpPr/>
            <p:nvPr/>
          </p:nvSpPr>
          <p:spPr bwMode="auto">
            <a:xfrm>
              <a:off x="2286000" y="4038600"/>
              <a:ext cx="125413" cy="1905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5" name="Oval 4"/>
            <p:cNvSpPr/>
            <p:nvPr/>
          </p:nvSpPr>
          <p:spPr bwMode="auto">
            <a:xfrm>
              <a:off x="2944049" y="4531833"/>
              <a:ext cx="904048" cy="844248"/>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cxnSp>
          <p:nvCxnSpPr>
            <p:cNvPr id="7" name="Straight Connector 6"/>
            <p:cNvCxnSpPr>
              <a:stCxn id="34" idx="6"/>
            </p:cNvCxnSpPr>
            <p:nvPr/>
          </p:nvCxnSpPr>
          <p:spPr bwMode="auto">
            <a:xfrm>
              <a:off x="3459513" y="4949911"/>
              <a:ext cx="4770087" cy="25345"/>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9" name="Straight Arrow Connector 8"/>
            <p:cNvCxnSpPr/>
            <p:nvPr/>
          </p:nvCxnSpPr>
          <p:spPr bwMode="auto">
            <a:xfrm flipH="1" flipV="1">
              <a:off x="3392192" y="4038600"/>
              <a:ext cx="1646" cy="932206"/>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10" name="Straight Arrow Connector 9"/>
            <p:cNvCxnSpPr>
              <a:stCxn id="34" idx="2"/>
            </p:cNvCxnSpPr>
            <p:nvPr/>
          </p:nvCxnSpPr>
          <p:spPr bwMode="auto">
            <a:xfrm flipH="1">
              <a:off x="1066801" y="4949911"/>
              <a:ext cx="2258070" cy="3090"/>
            </a:xfrm>
            <a:prstGeom prst="straightConnector1">
              <a:avLst/>
            </a:prstGeom>
            <a:solidFill>
              <a:schemeClr val="bg1"/>
            </a:solidFill>
            <a:ln w="12700" cap="flat" cmpd="sng" algn="ctr">
              <a:solidFill>
                <a:schemeClr val="tx1"/>
              </a:solidFill>
              <a:prstDash val="dash"/>
              <a:round/>
              <a:headEnd type="none" w="med" len="med"/>
              <a:tailEnd type="triangle"/>
            </a:ln>
            <a:effectLst/>
          </p:spPr>
        </p:cxnSp>
        <p:graphicFrame>
          <p:nvGraphicFramePr>
            <p:cNvPr id="12" name="Object 11"/>
            <p:cNvGraphicFramePr>
              <a:graphicFrameLocks noChangeAspect="1"/>
            </p:cNvGraphicFramePr>
            <p:nvPr>
              <p:extLst>
                <p:ext uri="{D42A27DB-BD31-4B8C-83A1-F6EECF244321}">
                  <p14:modId xmlns:p14="http://schemas.microsoft.com/office/powerpoint/2010/main" val="1572066349"/>
                </p:ext>
              </p:extLst>
            </p:nvPr>
          </p:nvGraphicFramePr>
          <p:xfrm>
            <a:off x="3119142" y="3985274"/>
            <a:ext cx="215900" cy="152400"/>
          </p:xfrm>
          <a:graphic>
            <a:graphicData uri="http://schemas.openxmlformats.org/presentationml/2006/ole">
              <mc:AlternateContent xmlns:mc="http://schemas.openxmlformats.org/markup-compatibility/2006">
                <mc:Choice xmlns:v="urn:schemas-microsoft-com:vml" Requires="v">
                  <p:oleObj spid="_x0000_s2141" name="Equation" r:id="rId5" imgW="215640" imgH="152280" progId="Equation.DSMT4">
                    <p:embed/>
                  </p:oleObj>
                </mc:Choice>
                <mc:Fallback>
                  <p:oleObj name="Equation" r:id="rId5" imgW="215640" imgH="152280" progId="Equation.DSMT4">
                    <p:embed/>
                    <p:pic>
                      <p:nvPicPr>
                        <p:cNvPr id="0" name=""/>
                        <p:cNvPicPr/>
                        <p:nvPr/>
                      </p:nvPicPr>
                      <p:blipFill>
                        <a:blip r:embed="rId6"/>
                        <a:stretch>
                          <a:fillRect/>
                        </a:stretch>
                      </p:blipFill>
                      <p:spPr>
                        <a:xfrm>
                          <a:off x="3119142" y="3985274"/>
                          <a:ext cx="215900" cy="152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46252345"/>
                </p:ext>
              </p:extLst>
            </p:nvPr>
          </p:nvGraphicFramePr>
          <p:xfrm>
            <a:off x="904875" y="4721225"/>
            <a:ext cx="228600" cy="177800"/>
          </p:xfrm>
          <a:graphic>
            <a:graphicData uri="http://schemas.openxmlformats.org/presentationml/2006/ole">
              <mc:AlternateContent xmlns:mc="http://schemas.openxmlformats.org/markup-compatibility/2006">
                <mc:Choice xmlns:v="urn:schemas-microsoft-com:vml" Requires="v">
                  <p:oleObj spid="_x0000_s2142" name="Equation" r:id="rId7" imgW="228600" imgH="177480" progId="Equation.DSMT4">
                    <p:embed/>
                  </p:oleObj>
                </mc:Choice>
                <mc:Fallback>
                  <p:oleObj name="Equation" r:id="rId7" imgW="228600" imgH="177480" progId="Equation.DSMT4">
                    <p:embed/>
                    <p:pic>
                      <p:nvPicPr>
                        <p:cNvPr id="0" name=""/>
                        <p:cNvPicPr/>
                        <p:nvPr/>
                      </p:nvPicPr>
                      <p:blipFill>
                        <a:blip r:embed="rId8"/>
                        <a:stretch>
                          <a:fillRect/>
                        </a:stretch>
                      </p:blipFill>
                      <p:spPr>
                        <a:xfrm>
                          <a:off x="904875" y="4721225"/>
                          <a:ext cx="228600" cy="177800"/>
                        </a:xfrm>
                        <a:prstGeom prst="rect">
                          <a:avLst/>
                        </a:prstGeom>
                      </p:spPr>
                    </p:pic>
                  </p:oleObj>
                </mc:Fallback>
              </mc:AlternateContent>
            </a:graphicData>
          </a:graphic>
        </p:graphicFrame>
        <p:sp>
          <p:nvSpPr>
            <p:cNvPr id="14" name="Diamond 13"/>
            <p:cNvSpPr/>
            <p:nvPr/>
          </p:nvSpPr>
          <p:spPr bwMode="auto">
            <a:xfrm>
              <a:off x="8077200" y="4823167"/>
              <a:ext cx="304800" cy="295275"/>
            </a:xfrm>
            <a:prstGeom prst="diamond">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15" name="TextBox 14"/>
            <p:cNvSpPr txBox="1"/>
            <p:nvPr/>
          </p:nvSpPr>
          <p:spPr>
            <a:xfrm>
              <a:off x="7516905" y="4564635"/>
              <a:ext cx="1425390" cy="258532"/>
            </a:xfrm>
            <a:prstGeom prst="rect">
              <a:avLst/>
            </a:prstGeom>
            <a:noFill/>
          </p:spPr>
          <p:txBody>
            <a:bodyPr wrap="none" rtlCol="0">
              <a:spAutoFit/>
            </a:bodyPr>
            <a:lstStyle/>
            <a:p>
              <a:r>
                <a:rPr lang="en-US" sz="1200" dirty="0" smtClean="0"/>
                <a:t>X-Ray Point Source</a:t>
              </a:r>
              <a:endParaRPr lang="en-US" sz="1200" dirty="0"/>
            </a:p>
          </p:txBody>
        </p:sp>
        <p:sp>
          <p:nvSpPr>
            <p:cNvPr id="16" name="TextBox 15"/>
            <p:cNvSpPr txBox="1"/>
            <p:nvPr/>
          </p:nvSpPr>
          <p:spPr>
            <a:xfrm>
              <a:off x="3630612" y="3832364"/>
              <a:ext cx="1671227" cy="424732"/>
            </a:xfrm>
            <a:prstGeom prst="rect">
              <a:avLst/>
            </a:prstGeom>
            <a:noFill/>
          </p:spPr>
          <p:txBody>
            <a:bodyPr wrap="none" rtlCol="0">
              <a:spAutoFit/>
            </a:bodyPr>
            <a:lstStyle/>
            <a:p>
              <a:pPr algn="ctr"/>
              <a:r>
                <a:rPr lang="en-US" sz="1200" dirty="0" smtClean="0"/>
                <a:t>Turntable Rotation Axis</a:t>
              </a:r>
            </a:p>
            <a:p>
              <a:pPr algn="ctr"/>
              <a:r>
                <a:rPr lang="en-US" sz="1200" dirty="0" smtClean="0"/>
                <a:t>Set as </a:t>
              </a:r>
              <a:r>
                <a:rPr lang="en-US" sz="1200" b="1" u="sng" dirty="0" smtClean="0"/>
                <a:t>Origin </a:t>
              </a:r>
              <a:endParaRPr lang="en-US" sz="1200" b="1" u="sng" dirty="0"/>
            </a:p>
          </p:txBody>
        </p:sp>
        <p:sp>
          <p:nvSpPr>
            <p:cNvPr id="18" name="TextBox 17"/>
            <p:cNvSpPr txBox="1"/>
            <p:nvPr/>
          </p:nvSpPr>
          <p:spPr>
            <a:xfrm rot="16200000">
              <a:off x="1645431" y="5369834"/>
              <a:ext cx="1098378" cy="258532"/>
            </a:xfrm>
            <a:prstGeom prst="rect">
              <a:avLst/>
            </a:prstGeom>
            <a:noFill/>
          </p:spPr>
          <p:txBody>
            <a:bodyPr wrap="none" rtlCol="0">
              <a:spAutoFit/>
            </a:bodyPr>
            <a:lstStyle/>
            <a:p>
              <a:r>
                <a:rPr lang="en-US" sz="1200" dirty="0" smtClean="0"/>
                <a:t>Detector Plane</a:t>
              </a:r>
              <a:endParaRPr lang="en-US" sz="1200" dirty="0"/>
            </a:p>
          </p:txBody>
        </p:sp>
        <p:cxnSp>
          <p:nvCxnSpPr>
            <p:cNvPr id="19" name="Straight Connector 18"/>
            <p:cNvCxnSpPr/>
            <p:nvPr/>
          </p:nvCxnSpPr>
          <p:spPr bwMode="auto">
            <a:xfrm>
              <a:off x="3396073" y="5257800"/>
              <a:ext cx="4833527"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3392192"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229600"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47801"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2347801" y="5257800"/>
              <a:ext cx="1044391" cy="0"/>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24" name="Object 23"/>
            <p:cNvGraphicFramePr>
              <a:graphicFrameLocks noChangeAspect="1"/>
            </p:cNvGraphicFramePr>
            <p:nvPr>
              <p:extLst>
                <p:ext uri="{D42A27DB-BD31-4B8C-83A1-F6EECF244321}">
                  <p14:modId xmlns:p14="http://schemas.microsoft.com/office/powerpoint/2010/main" val="1044535608"/>
                </p:ext>
              </p:extLst>
            </p:nvPr>
          </p:nvGraphicFramePr>
          <p:xfrm>
            <a:off x="5384800" y="5295900"/>
            <a:ext cx="419100" cy="203200"/>
          </p:xfrm>
          <a:graphic>
            <a:graphicData uri="http://schemas.openxmlformats.org/presentationml/2006/ole">
              <mc:AlternateContent xmlns:mc="http://schemas.openxmlformats.org/markup-compatibility/2006">
                <mc:Choice xmlns:v="urn:schemas-microsoft-com:vml" Requires="v">
                  <p:oleObj spid="_x0000_s2143" name="Equation" r:id="rId9" imgW="419040" imgH="203040" progId="Equation.DSMT4">
                    <p:embed/>
                  </p:oleObj>
                </mc:Choice>
                <mc:Fallback>
                  <p:oleObj name="Equation" r:id="rId9" imgW="419040" imgH="203040" progId="Equation.DSMT4">
                    <p:embed/>
                    <p:pic>
                      <p:nvPicPr>
                        <p:cNvPr id="0" name=""/>
                        <p:cNvPicPr/>
                        <p:nvPr/>
                      </p:nvPicPr>
                      <p:blipFill>
                        <a:blip r:embed="rId10"/>
                        <a:stretch>
                          <a:fillRect/>
                        </a:stretch>
                      </p:blipFill>
                      <p:spPr>
                        <a:xfrm>
                          <a:off x="5384800" y="5295900"/>
                          <a:ext cx="419100" cy="203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162405510"/>
                </p:ext>
              </p:extLst>
            </p:nvPr>
          </p:nvGraphicFramePr>
          <p:xfrm>
            <a:off x="2684463" y="5237163"/>
            <a:ext cx="368300" cy="203200"/>
          </p:xfrm>
          <a:graphic>
            <a:graphicData uri="http://schemas.openxmlformats.org/presentationml/2006/ole">
              <mc:AlternateContent xmlns:mc="http://schemas.openxmlformats.org/markup-compatibility/2006">
                <mc:Choice xmlns:v="urn:schemas-microsoft-com:vml" Requires="v">
                  <p:oleObj spid="_x0000_s2144" name="Equation" r:id="rId11" imgW="368280" imgH="203040" progId="Equation.DSMT4">
                    <p:embed/>
                  </p:oleObj>
                </mc:Choice>
                <mc:Fallback>
                  <p:oleObj name="Equation" r:id="rId11" imgW="368280" imgH="203040" progId="Equation.DSMT4">
                    <p:embed/>
                    <p:pic>
                      <p:nvPicPr>
                        <p:cNvPr id="0" name=""/>
                        <p:cNvPicPr/>
                        <p:nvPr/>
                      </p:nvPicPr>
                      <p:blipFill>
                        <a:blip r:embed="rId12"/>
                        <a:stretch>
                          <a:fillRect/>
                        </a:stretch>
                      </p:blipFill>
                      <p:spPr>
                        <a:xfrm>
                          <a:off x="2684463" y="5237163"/>
                          <a:ext cx="368300" cy="203200"/>
                        </a:xfrm>
                        <a:prstGeom prst="rect">
                          <a:avLst/>
                        </a:prstGeom>
                      </p:spPr>
                    </p:pic>
                  </p:oleObj>
                </mc:Fallback>
              </mc:AlternateContent>
            </a:graphicData>
          </a:graphic>
        </p:graphicFrame>
        <p:sp>
          <p:nvSpPr>
            <p:cNvPr id="34" name="Oval 33"/>
            <p:cNvSpPr/>
            <p:nvPr/>
          </p:nvSpPr>
          <p:spPr bwMode="auto">
            <a:xfrm>
              <a:off x="3324871" y="4887043"/>
              <a:ext cx="134642" cy="12573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cxnSp>
          <p:nvCxnSpPr>
            <p:cNvPr id="36" name="Straight Arrow Connector 35"/>
            <p:cNvCxnSpPr>
              <a:stCxn id="16" idx="2"/>
              <a:endCxn id="34" idx="7"/>
            </p:cNvCxnSpPr>
            <p:nvPr/>
          </p:nvCxnSpPr>
          <p:spPr bwMode="auto">
            <a:xfrm flipH="1">
              <a:off x="3439795" y="4257096"/>
              <a:ext cx="1026431" cy="648361"/>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38" name="TextBox 37"/>
            <p:cNvSpPr txBox="1"/>
            <p:nvPr/>
          </p:nvSpPr>
          <p:spPr>
            <a:xfrm>
              <a:off x="4201454" y="4396882"/>
              <a:ext cx="1350049" cy="424732"/>
            </a:xfrm>
            <a:prstGeom prst="rect">
              <a:avLst/>
            </a:prstGeom>
            <a:noFill/>
          </p:spPr>
          <p:txBody>
            <a:bodyPr wrap="none" rtlCol="0">
              <a:spAutoFit/>
            </a:bodyPr>
            <a:lstStyle/>
            <a:p>
              <a:pPr algn="ctr"/>
              <a:r>
                <a:rPr lang="en-US" sz="1200" dirty="0" smtClean="0"/>
                <a:t>Thumb-Screw </a:t>
              </a:r>
            </a:p>
            <a:p>
              <a:pPr algn="ctr"/>
              <a:r>
                <a:rPr lang="en-US" sz="1200" dirty="0" smtClean="0"/>
                <a:t>Radius of Rotation</a:t>
              </a:r>
              <a:endParaRPr lang="en-US" sz="1200" b="1" u="sng" dirty="0"/>
            </a:p>
          </p:txBody>
        </p:sp>
        <p:cxnSp>
          <p:nvCxnSpPr>
            <p:cNvPr id="40" name="Straight Arrow Connector 39"/>
            <p:cNvCxnSpPr>
              <a:stCxn id="38" idx="1"/>
            </p:cNvCxnSpPr>
            <p:nvPr/>
          </p:nvCxnSpPr>
          <p:spPr bwMode="auto">
            <a:xfrm flipH="1">
              <a:off x="3848097" y="4609248"/>
              <a:ext cx="353357" cy="200877"/>
            </a:xfrm>
            <a:prstGeom prst="straightConnector1">
              <a:avLst/>
            </a:prstGeom>
            <a:solidFill>
              <a:schemeClr val="bg1"/>
            </a:solidFill>
            <a:ln w="12700" cap="flat" cmpd="sng" algn="ctr">
              <a:solidFill>
                <a:schemeClr val="tx1"/>
              </a:solidFill>
              <a:prstDash val="solid"/>
              <a:round/>
              <a:headEnd type="none" w="med" len="med"/>
              <a:tailEnd type="triangle"/>
            </a:ln>
            <a:effectLst/>
          </p:spPr>
        </p:cxnSp>
        <p:sp>
          <p:nvSpPr>
            <p:cNvPr id="43" name="Curved Up Arrow 42"/>
            <p:cNvSpPr/>
            <p:nvPr/>
          </p:nvSpPr>
          <p:spPr bwMode="auto">
            <a:xfrm rot="19826776">
              <a:off x="3186379" y="5252982"/>
              <a:ext cx="928225" cy="215594"/>
            </a:xfrm>
            <a:prstGeom prst="curvedUp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graphicFrame>
          <p:nvGraphicFramePr>
            <p:cNvPr id="44" name="Object 43"/>
            <p:cNvGraphicFramePr>
              <a:graphicFrameLocks noChangeAspect="1"/>
            </p:cNvGraphicFramePr>
            <p:nvPr>
              <p:extLst>
                <p:ext uri="{D42A27DB-BD31-4B8C-83A1-F6EECF244321}">
                  <p14:modId xmlns:p14="http://schemas.microsoft.com/office/powerpoint/2010/main" val="368569486"/>
                </p:ext>
              </p:extLst>
            </p:nvPr>
          </p:nvGraphicFramePr>
          <p:xfrm>
            <a:off x="3733800" y="5499100"/>
            <a:ext cx="228600" cy="177800"/>
          </p:xfrm>
          <a:graphic>
            <a:graphicData uri="http://schemas.openxmlformats.org/presentationml/2006/ole">
              <mc:AlternateContent xmlns:mc="http://schemas.openxmlformats.org/markup-compatibility/2006">
                <mc:Choice xmlns:v="urn:schemas-microsoft-com:vml" Requires="v">
                  <p:oleObj spid="_x0000_s2145" name="Equation" r:id="rId13" imgW="228600" imgH="177480" progId="Equation.DSMT4">
                    <p:embed/>
                  </p:oleObj>
                </mc:Choice>
                <mc:Fallback>
                  <p:oleObj name="Equation" r:id="rId13" imgW="228600" imgH="177480" progId="Equation.DSMT4">
                    <p:embed/>
                    <p:pic>
                      <p:nvPicPr>
                        <p:cNvPr id="0" name=""/>
                        <p:cNvPicPr/>
                        <p:nvPr/>
                      </p:nvPicPr>
                      <p:blipFill>
                        <a:blip r:embed="rId14"/>
                        <a:stretch>
                          <a:fillRect/>
                        </a:stretch>
                      </p:blipFill>
                      <p:spPr>
                        <a:xfrm>
                          <a:off x="3733800" y="5499100"/>
                          <a:ext cx="228600" cy="177800"/>
                        </a:xfrm>
                        <a:prstGeom prst="rect">
                          <a:avLst/>
                        </a:prstGeom>
                      </p:spPr>
                    </p:pic>
                  </p:oleObj>
                </mc:Fallback>
              </mc:AlternateContent>
            </a:graphicData>
          </a:graphic>
        </p:graphicFrame>
      </p:grpSp>
    </p:spTree>
    <p:extLst>
      <p:ext uri="{BB962C8B-B14F-4D97-AF65-F5344CB8AC3E}">
        <p14:creationId xmlns:p14="http://schemas.microsoft.com/office/powerpoint/2010/main" val="92301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t>
            </a:r>
            <a:r>
              <a:rPr lang="en-US" dirty="0" err="1" smtClean="0"/>
              <a:t>O_z</a:t>
            </a:r>
            <a:endParaRPr lang="en-US" dirty="0"/>
          </a:p>
        </p:txBody>
      </p:sp>
      <p:sp>
        <p:nvSpPr>
          <p:cNvPr id="3" name="Content Placeholder 2"/>
          <p:cNvSpPr>
            <a:spLocks noGrp="1"/>
          </p:cNvSpPr>
          <p:nvPr>
            <p:ph idx="1"/>
          </p:nvPr>
        </p:nvSpPr>
        <p:spPr/>
        <p:txBody>
          <a:bodyPr/>
          <a:lstStyle/>
          <a:p>
            <a:r>
              <a:rPr lang="en-US" dirty="0" smtClean="0"/>
              <a:t>We move to a side-view, in order to calculate </a:t>
            </a:r>
            <a:r>
              <a:rPr lang="en-US" dirty="0" err="1" smtClean="0"/>
              <a:t>O_z</a:t>
            </a:r>
            <a:endParaRPr lang="en-US" dirty="0" smtClean="0"/>
          </a:p>
          <a:p>
            <a:r>
              <a:rPr lang="en-US" dirty="0" smtClean="0"/>
              <a:t>Two images are picked, usually the two where the thumbscrew tip is highest and lowest in the image</a:t>
            </a:r>
          </a:p>
          <a:p>
            <a:r>
              <a:rPr lang="en-US" dirty="0" smtClean="0"/>
              <a:t>R1 and R2 are calculated using </a:t>
            </a:r>
            <a:r>
              <a:rPr lang="en-US" dirty="0" err="1" smtClean="0"/>
              <a:t>R_rot</a:t>
            </a:r>
            <a:r>
              <a:rPr lang="en-US" dirty="0" smtClean="0"/>
              <a:t>*sin(theta), such that:</a:t>
            </a:r>
            <a:endParaRPr lang="en-US" dirty="0"/>
          </a:p>
          <a:p>
            <a:endParaRPr lang="en-US" dirty="0" smtClean="0"/>
          </a:p>
          <a:p>
            <a:endParaRPr lang="en-US" dirty="0" smtClean="0"/>
          </a:p>
          <a:p>
            <a:r>
              <a:rPr lang="en-US" dirty="0" err="1" smtClean="0"/>
              <a:t>O_z</a:t>
            </a:r>
            <a:r>
              <a:rPr lang="en-US" dirty="0" smtClean="0"/>
              <a:t> is calculated as follows:</a:t>
            </a:r>
            <a:endParaRPr lang="en-US" dirty="0"/>
          </a:p>
        </p:txBody>
      </p:sp>
      <p:grpSp>
        <p:nvGrpSpPr>
          <p:cNvPr id="45" name="Group 44"/>
          <p:cNvGrpSpPr/>
          <p:nvPr/>
        </p:nvGrpSpPr>
        <p:grpSpPr>
          <a:xfrm>
            <a:off x="685800" y="4042539"/>
            <a:ext cx="8037420" cy="2328012"/>
            <a:chOff x="904875" y="3720277"/>
            <a:chExt cx="8037420" cy="2328012"/>
          </a:xfrm>
        </p:grpSpPr>
        <p:sp>
          <p:nvSpPr>
            <p:cNvPr id="33" name="Rectangle 32"/>
            <p:cNvSpPr/>
            <p:nvPr/>
          </p:nvSpPr>
          <p:spPr bwMode="auto">
            <a:xfrm>
              <a:off x="2286000" y="4038600"/>
              <a:ext cx="125413" cy="19050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cxnSp>
          <p:nvCxnSpPr>
            <p:cNvPr id="7" name="Straight Connector 6"/>
            <p:cNvCxnSpPr>
              <a:stCxn id="34" idx="6"/>
            </p:cNvCxnSpPr>
            <p:nvPr/>
          </p:nvCxnSpPr>
          <p:spPr bwMode="auto">
            <a:xfrm>
              <a:off x="3459513" y="4949911"/>
              <a:ext cx="4770087" cy="25345"/>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9" name="Straight Arrow Connector 8"/>
            <p:cNvCxnSpPr/>
            <p:nvPr/>
          </p:nvCxnSpPr>
          <p:spPr bwMode="auto">
            <a:xfrm flipH="1" flipV="1">
              <a:off x="3393836" y="3773768"/>
              <a:ext cx="1" cy="1197037"/>
            </a:xfrm>
            <a:prstGeom prst="straightConnector1">
              <a:avLst/>
            </a:prstGeom>
            <a:solidFill>
              <a:schemeClr val="bg1"/>
            </a:solidFill>
            <a:ln w="12700" cap="flat" cmpd="sng" algn="ctr">
              <a:solidFill>
                <a:schemeClr val="tx1"/>
              </a:solidFill>
              <a:prstDash val="dash"/>
              <a:round/>
              <a:headEnd type="none" w="med" len="med"/>
              <a:tailEnd type="triangle"/>
            </a:ln>
            <a:effectLst/>
          </p:spPr>
        </p:cxnSp>
        <p:cxnSp>
          <p:nvCxnSpPr>
            <p:cNvPr id="10" name="Straight Arrow Connector 9"/>
            <p:cNvCxnSpPr>
              <a:stCxn id="34" idx="2"/>
            </p:cNvCxnSpPr>
            <p:nvPr/>
          </p:nvCxnSpPr>
          <p:spPr bwMode="auto">
            <a:xfrm flipH="1">
              <a:off x="1066801" y="4949911"/>
              <a:ext cx="2258070" cy="3090"/>
            </a:xfrm>
            <a:prstGeom prst="straightConnector1">
              <a:avLst/>
            </a:prstGeom>
            <a:solidFill>
              <a:schemeClr val="bg1"/>
            </a:solidFill>
            <a:ln w="12700" cap="flat" cmpd="sng" algn="ctr">
              <a:solidFill>
                <a:schemeClr val="tx1"/>
              </a:solidFill>
              <a:prstDash val="dash"/>
              <a:round/>
              <a:headEnd type="none" w="med" len="med"/>
              <a:tailEnd type="triangle"/>
            </a:ln>
            <a:effectLst/>
          </p:spPr>
        </p:cxnSp>
        <p:graphicFrame>
          <p:nvGraphicFramePr>
            <p:cNvPr id="12" name="Object 11"/>
            <p:cNvGraphicFramePr>
              <a:graphicFrameLocks noChangeAspect="1"/>
            </p:cNvGraphicFramePr>
            <p:nvPr>
              <p:extLst>
                <p:ext uri="{D42A27DB-BD31-4B8C-83A1-F6EECF244321}">
                  <p14:modId xmlns:p14="http://schemas.microsoft.com/office/powerpoint/2010/main" val="2247325820"/>
                </p:ext>
              </p:extLst>
            </p:nvPr>
          </p:nvGraphicFramePr>
          <p:xfrm>
            <a:off x="3437638" y="3720277"/>
            <a:ext cx="215900" cy="139700"/>
          </p:xfrm>
          <a:graphic>
            <a:graphicData uri="http://schemas.openxmlformats.org/presentationml/2006/ole">
              <mc:AlternateContent xmlns:mc="http://schemas.openxmlformats.org/markup-compatibility/2006">
                <mc:Choice xmlns:v="urn:schemas-microsoft-com:vml" Requires="v">
                  <p:oleObj spid="_x0000_s3156" name="Equation" r:id="rId3" imgW="215640" imgH="139680" progId="Equation.DSMT4">
                    <p:embed/>
                  </p:oleObj>
                </mc:Choice>
                <mc:Fallback>
                  <p:oleObj name="Equation" r:id="rId3" imgW="215640" imgH="139680" progId="Equation.DSMT4">
                    <p:embed/>
                    <p:pic>
                      <p:nvPicPr>
                        <p:cNvPr id="0" name=""/>
                        <p:cNvPicPr/>
                        <p:nvPr/>
                      </p:nvPicPr>
                      <p:blipFill>
                        <a:blip r:embed="rId4"/>
                        <a:stretch>
                          <a:fillRect/>
                        </a:stretch>
                      </p:blipFill>
                      <p:spPr>
                        <a:xfrm>
                          <a:off x="3437638" y="3720277"/>
                          <a:ext cx="215900" cy="1397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46252345"/>
                </p:ext>
              </p:extLst>
            </p:nvPr>
          </p:nvGraphicFramePr>
          <p:xfrm>
            <a:off x="904875" y="4721225"/>
            <a:ext cx="228600" cy="177800"/>
          </p:xfrm>
          <a:graphic>
            <a:graphicData uri="http://schemas.openxmlformats.org/presentationml/2006/ole">
              <mc:AlternateContent xmlns:mc="http://schemas.openxmlformats.org/markup-compatibility/2006">
                <mc:Choice xmlns:v="urn:schemas-microsoft-com:vml" Requires="v">
                  <p:oleObj spid="_x0000_s3157" name="Equation" r:id="rId5" imgW="228600" imgH="177480" progId="Equation.DSMT4">
                    <p:embed/>
                  </p:oleObj>
                </mc:Choice>
                <mc:Fallback>
                  <p:oleObj name="Equation" r:id="rId5" imgW="228600" imgH="177480" progId="Equation.DSMT4">
                    <p:embed/>
                    <p:pic>
                      <p:nvPicPr>
                        <p:cNvPr id="0" name=""/>
                        <p:cNvPicPr/>
                        <p:nvPr/>
                      </p:nvPicPr>
                      <p:blipFill>
                        <a:blip r:embed="rId6"/>
                        <a:stretch>
                          <a:fillRect/>
                        </a:stretch>
                      </p:blipFill>
                      <p:spPr>
                        <a:xfrm>
                          <a:off x="904875" y="4721225"/>
                          <a:ext cx="228600" cy="177800"/>
                        </a:xfrm>
                        <a:prstGeom prst="rect">
                          <a:avLst/>
                        </a:prstGeom>
                      </p:spPr>
                    </p:pic>
                  </p:oleObj>
                </mc:Fallback>
              </mc:AlternateContent>
            </a:graphicData>
          </a:graphic>
        </p:graphicFrame>
        <p:sp>
          <p:nvSpPr>
            <p:cNvPr id="14" name="Diamond 13"/>
            <p:cNvSpPr/>
            <p:nvPr/>
          </p:nvSpPr>
          <p:spPr bwMode="auto">
            <a:xfrm>
              <a:off x="8077200" y="4823167"/>
              <a:ext cx="304800" cy="295275"/>
            </a:xfrm>
            <a:prstGeom prst="diamond">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15" name="TextBox 14"/>
            <p:cNvSpPr txBox="1"/>
            <p:nvPr/>
          </p:nvSpPr>
          <p:spPr>
            <a:xfrm>
              <a:off x="7516905" y="4564635"/>
              <a:ext cx="1425390" cy="258532"/>
            </a:xfrm>
            <a:prstGeom prst="rect">
              <a:avLst/>
            </a:prstGeom>
            <a:noFill/>
          </p:spPr>
          <p:txBody>
            <a:bodyPr wrap="none" rtlCol="0">
              <a:spAutoFit/>
            </a:bodyPr>
            <a:lstStyle/>
            <a:p>
              <a:r>
                <a:rPr lang="en-US" sz="1200" dirty="0" smtClean="0"/>
                <a:t>X-Ray Point Source</a:t>
              </a:r>
              <a:endParaRPr lang="en-US" sz="1200" dirty="0"/>
            </a:p>
          </p:txBody>
        </p:sp>
        <p:sp>
          <p:nvSpPr>
            <p:cNvPr id="18" name="TextBox 17"/>
            <p:cNvSpPr txBox="1"/>
            <p:nvPr/>
          </p:nvSpPr>
          <p:spPr>
            <a:xfrm rot="16200000">
              <a:off x="1645431" y="5369834"/>
              <a:ext cx="1098378" cy="258532"/>
            </a:xfrm>
            <a:prstGeom prst="rect">
              <a:avLst/>
            </a:prstGeom>
            <a:noFill/>
          </p:spPr>
          <p:txBody>
            <a:bodyPr wrap="none" rtlCol="0">
              <a:spAutoFit/>
            </a:bodyPr>
            <a:lstStyle/>
            <a:p>
              <a:r>
                <a:rPr lang="en-US" sz="1200" dirty="0" smtClean="0"/>
                <a:t>Detector Plane</a:t>
              </a:r>
              <a:endParaRPr lang="en-US" sz="1200" dirty="0"/>
            </a:p>
          </p:txBody>
        </p:sp>
        <p:cxnSp>
          <p:nvCxnSpPr>
            <p:cNvPr id="19" name="Straight Connector 18"/>
            <p:cNvCxnSpPr/>
            <p:nvPr/>
          </p:nvCxnSpPr>
          <p:spPr bwMode="auto">
            <a:xfrm>
              <a:off x="3396073" y="5257800"/>
              <a:ext cx="4833527"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3392192"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229600"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347801" y="5111921"/>
              <a:ext cx="0" cy="29175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2347801" y="5257800"/>
              <a:ext cx="1044391" cy="0"/>
            </a:xfrm>
            <a:prstGeom prst="line">
              <a:avLst/>
            </a:prstGeom>
            <a:solidFill>
              <a:schemeClr val="bg1"/>
            </a:solidFill>
            <a:ln w="12700" cap="flat" cmpd="sng" algn="ctr">
              <a:solidFill>
                <a:schemeClr val="tx1"/>
              </a:solidFill>
              <a:prstDash val="solid"/>
              <a:round/>
              <a:headEnd type="none" w="med" len="med"/>
              <a:tailEnd type="none" w="med" len="med"/>
            </a:ln>
            <a:effectLst/>
          </p:spPr>
        </p:cxnSp>
        <p:graphicFrame>
          <p:nvGraphicFramePr>
            <p:cNvPr id="24" name="Object 23"/>
            <p:cNvGraphicFramePr>
              <a:graphicFrameLocks noChangeAspect="1"/>
            </p:cNvGraphicFramePr>
            <p:nvPr>
              <p:extLst>
                <p:ext uri="{D42A27DB-BD31-4B8C-83A1-F6EECF244321}">
                  <p14:modId xmlns:p14="http://schemas.microsoft.com/office/powerpoint/2010/main" val="1044535608"/>
                </p:ext>
              </p:extLst>
            </p:nvPr>
          </p:nvGraphicFramePr>
          <p:xfrm>
            <a:off x="5384800" y="5295900"/>
            <a:ext cx="419100" cy="203200"/>
          </p:xfrm>
          <a:graphic>
            <a:graphicData uri="http://schemas.openxmlformats.org/presentationml/2006/ole">
              <mc:AlternateContent xmlns:mc="http://schemas.openxmlformats.org/markup-compatibility/2006">
                <mc:Choice xmlns:v="urn:schemas-microsoft-com:vml" Requires="v">
                  <p:oleObj spid="_x0000_s3158" name="Equation" r:id="rId7" imgW="419040" imgH="203040" progId="Equation.DSMT4">
                    <p:embed/>
                  </p:oleObj>
                </mc:Choice>
                <mc:Fallback>
                  <p:oleObj name="Equation" r:id="rId7" imgW="419040" imgH="203040" progId="Equation.DSMT4">
                    <p:embed/>
                    <p:pic>
                      <p:nvPicPr>
                        <p:cNvPr id="0" name=""/>
                        <p:cNvPicPr/>
                        <p:nvPr/>
                      </p:nvPicPr>
                      <p:blipFill>
                        <a:blip r:embed="rId8"/>
                        <a:stretch>
                          <a:fillRect/>
                        </a:stretch>
                      </p:blipFill>
                      <p:spPr>
                        <a:xfrm>
                          <a:off x="5384800" y="5295900"/>
                          <a:ext cx="419100" cy="203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162405510"/>
                </p:ext>
              </p:extLst>
            </p:nvPr>
          </p:nvGraphicFramePr>
          <p:xfrm>
            <a:off x="2684463" y="5237163"/>
            <a:ext cx="368300" cy="203200"/>
          </p:xfrm>
          <a:graphic>
            <a:graphicData uri="http://schemas.openxmlformats.org/presentationml/2006/ole">
              <mc:AlternateContent xmlns:mc="http://schemas.openxmlformats.org/markup-compatibility/2006">
                <mc:Choice xmlns:v="urn:schemas-microsoft-com:vml" Requires="v">
                  <p:oleObj spid="_x0000_s3159" name="Equation" r:id="rId9" imgW="368280" imgH="203040" progId="Equation.DSMT4">
                    <p:embed/>
                  </p:oleObj>
                </mc:Choice>
                <mc:Fallback>
                  <p:oleObj name="Equation" r:id="rId9" imgW="368280" imgH="203040" progId="Equation.DSMT4">
                    <p:embed/>
                    <p:pic>
                      <p:nvPicPr>
                        <p:cNvPr id="0" name=""/>
                        <p:cNvPicPr/>
                        <p:nvPr/>
                      </p:nvPicPr>
                      <p:blipFill>
                        <a:blip r:embed="rId10"/>
                        <a:stretch>
                          <a:fillRect/>
                        </a:stretch>
                      </p:blipFill>
                      <p:spPr>
                        <a:xfrm>
                          <a:off x="2684463" y="5237163"/>
                          <a:ext cx="368300" cy="203200"/>
                        </a:xfrm>
                        <a:prstGeom prst="rect">
                          <a:avLst/>
                        </a:prstGeom>
                      </p:spPr>
                    </p:pic>
                  </p:oleObj>
                </mc:Fallback>
              </mc:AlternateContent>
            </a:graphicData>
          </a:graphic>
        </p:graphicFrame>
        <p:sp>
          <p:nvSpPr>
            <p:cNvPr id="34" name="Oval 33"/>
            <p:cNvSpPr/>
            <p:nvPr/>
          </p:nvSpPr>
          <p:spPr bwMode="auto">
            <a:xfrm>
              <a:off x="3324871" y="4887043"/>
              <a:ext cx="134642" cy="12573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grpSp>
      <p:cxnSp>
        <p:nvCxnSpPr>
          <p:cNvPr id="6" name="Straight Connector 5"/>
          <p:cNvCxnSpPr/>
          <p:nvPr/>
        </p:nvCxnSpPr>
        <p:spPr bwMode="auto">
          <a:xfrm flipV="1">
            <a:off x="3173117" y="4886897"/>
            <a:ext cx="0" cy="383743"/>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3173117" y="4886897"/>
            <a:ext cx="408283" cy="0"/>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H="1">
            <a:off x="2743200" y="4886897"/>
            <a:ext cx="429918" cy="0"/>
          </a:xfrm>
          <a:prstGeom prst="line">
            <a:avLst/>
          </a:prstGeom>
          <a:solidFill>
            <a:schemeClr val="bg1"/>
          </a:solidFill>
          <a:ln w="12700" cap="flat" cmpd="sng" algn="ctr">
            <a:solidFill>
              <a:schemeClr val="tx1"/>
            </a:solidFill>
            <a:prstDash val="solid"/>
            <a:round/>
            <a:headEnd type="none" w="med" len="med"/>
            <a:tailEnd type="none" w="med" len="med"/>
          </a:ln>
          <a:effectLst/>
        </p:spPr>
      </p:cxnSp>
      <p:sp>
        <p:nvSpPr>
          <p:cNvPr id="29" name="TextBox 28"/>
          <p:cNvSpPr txBox="1"/>
          <p:nvPr/>
        </p:nvSpPr>
        <p:spPr>
          <a:xfrm>
            <a:off x="2818276" y="4403518"/>
            <a:ext cx="349776" cy="244682"/>
          </a:xfrm>
          <a:prstGeom prst="rect">
            <a:avLst/>
          </a:prstGeom>
          <a:noFill/>
        </p:spPr>
        <p:txBody>
          <a:bodyPr wrap="none" rtlCol="0">
            <a:spAutoFit/>
          </a:bodyPr>
          <a:lstStyle/>
          <a:p>
            <a:r>
              <a:rPr lang="en-US" sz="1050" dirty="0" smtClean="0"/>
              <a:t>R2</a:t>
            </a:r>
            <a:endParaRPr lang="en-US" sz="1050" dirty="0"/>
          </a:p>
        </p:txBody>
      </p:sp>
      <p:sp>
        <p:nvSpPr>
          <p:cNvPr id="39" name="TextBox 38"/>
          <p:cNvSpPr txBox="1"/>
          <p:nvPr/>
        </p:nvSpPr>
        <p:spPr>
          <a:xfrm>
            <a:off x="3166391" y="4410443"/>
            <a:ext cx="341760" cy="237757"/>
          </a:xfrm>
          <a:prstGeom prst="rect">
            <a:avLst/>
          </a:prstGeom>
          <a:noFill/>
        </p:spPr>
        <p:txBody>
          <a:bodyPr wrap="none" rtlCol="0">
            <a:spAutoFit/>
          </a:bodyPr>
          <a:lstStyle/>
          <a:p>
            <a:r>
              <a:rPr lang="en-US" sz="1050" dirty="0" smtClean="0"/>
              <a:t>R1</a:t>
            </a:r>
            <a:endParaRPr lang="en-US" sz="1050" dirty="0"/>
          </a:p>
        </p:txBody>
      </p:sp>
      <p:cxnSp>
        <p:nvCxnSpPr>
          <p:cNvPr id="31" name="Straight Connector 30"/>
          <p:cNvCxnSpPr>
            <a:stCxn id="14" idx="1"/>
          </p:cNvCxnSpPr>
          <p:nvPr/>
        </p:nvCxnSpPr>
        <p:spPr bwMode="auto">
          <a:xfrm flipH="1" flipV="1">
            <a:off x="2143122" y="4750215"/>
            <a:ext cx="5715003" cy="542852"/>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37" name="Straight Connector 36"/>
          <p:cNvCxnSpPr>
            <a:stCxn id="14" idx="1"/>
          </p:cNvCxnSpPr>
          <p:nvPr/>
        </p:nvCxnSpPr>
        <p:spPr bwMode="auto">
          <a:xfrm flipH="1" flipV="1">
            <a:off x="2143122" y="4840729"/>
            <a:ext cx="5715003" cy="452338"/>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2818276" y="4544219"/>
            <a:ext cx="0" cy="103981"/>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3166391" y="4544219"/>
            <a:ext cx="0" cy="103981"/>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flipV="1">
            <a:off x="3581400" y="4540633"/>
            <a:ext cx="0" cy="103981"/>
          </a:xfrm>
          <a:prstGeom prst="line">
            <a:avLst/>
          </a:prstGeom>
          <a:solidFill>
            <a:schemeClr val="bg1"/>
          </a:solidFill>
          <a:ln w="12700"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a:off x="2818276" y="4592623"/>
            <a:ext cx="763124" cy="0"/>
          </a:xfrm>
          <a:prstGeom prst="line">
            <a:avLst/>
          </a:prstGeom>
          <a:solidFill>
            <a:schemeClr val="bg1"/>
          </a:solidFill>
          <a:ln w="12700" cap="flat" cmpd="sng" algn="ctr">
            <a:solidFill>
              <a:schemeClr val="tx1"/>
            </a:solidFill>
            <a:prstDash val="solid"/>
            <a:round/>
            <a:headEnd type="none" w="med" len="med"/>
            <a:tailEnd type="none" w="med" len="med"/>
          </a:ln>
          <a:effectLst/>
        </p:spPr>
      </p:cxnSp>
      <p:sp>
        <p:nvSpPr>
          <p:cNvPr id="61" name="Left Brace 60"/>
          <p:cNvSpPr/>
          <p:nvPr/>
        </p:nvSpPr>
        <p:spPr bwMode="auto">
          <a:xfrm>
            <a:off x="1914525" y="4360862"/>
            <a:ext cx="106739" cy="389353"/>
          </a:xfrm>
          <a:prstGeom prst="leftBrac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62" name="Left Brace 61"/>
          <p:cNvSpPr/>
          <p:nvPr/>
        </p:nvSpPr>
        <p:spPr bwMode="auto">
          <a:xfrm>
            <a:off x="1600200" y="4366801"/>
            <a:ext cx="116285" cy="473928"/>
          </a:xfrm>
          <a:prstGeom prst="leftBrac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63" name="Left Brace 62"/>
          <p:cNvSpPr/>
          <p:nvPr/>
        </p:nvSpPr>
        <p:spPr bwMode="auto">
          <a:xfrm>
            <a:off x="1295400" y="4360862"/>
            <a:ext cx="132663" cy="909778"/>
          </a:xfrm>
          <a:prstGeom prst="leftBrac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pitchFamily="-108" charset="0"/>
            </a:endParaRPr>
          </a:p>
        </p:txBody>
      </p:sp>
      <p:sp>
        <p:nvSpPr>
          <p:cNvPr id="64" name="TextBox 63"/>
          <p:cNvSpPr txBox="1"/>
          <p:nvPr/>
        </p:nvSpPr>
        <p:spPr>
          <a:xfrm>
            <a:off x="1662119" y="4442502"/>
            <a:ext cx="349776" cy="237757"/>
          </a:xfrm>
          <a:prstGeom prst="rect">
            <a:avLst/>
          </a:prstGeom>
          <a:noFill/>
        </p:spPr>
        <p:txBody>
          <a:bodyPr wrap="none" rtlCol="0">
            <a:spAutoFit/>
          </a:bodyPr>
          <a:lstStyle/>
          <a:p>
            <a:r>
              <a:rPr lang="en-US" sz="1050" dirty="0" smtClean="0"/>
              <a:t>K1</a:t>
            </a:r>
            <a:endParaRPr lang="en-US" sz="1050" dirty="0"/>
          </a:p>
        </p:txBody>
      </p:sp>
      <p:sp>
        <p:nvSpPr>
          <p:cNvPr id="65" name="TextBox 64"/>
          <p:cNvSpPr txBox="1"/>
          <p:nvPr/>
        </p:nvSpPr>
        <p:spPr>
          <a:xfrm>
            <a:off x="1336240" y="4484886"/>
            <a:ext cx="349776" cy="237757"/>
          </a:xfrm>
          <a:prstGeom prst="rect">
            <a:avLst/>
          </a:prstGeom>
          <a:noFill/>
        </p:spPr>
        <p:txBody>
          <a:bodyPr wrap="none" rtlCol="0">
            <a:spAutoFit/>
          </a:bodyPr>
          <a:lstStyle/>
          <a:p>
            <a:r>
              <a:rPr lang="en-US" sz="1050" dirty="0" smtClean="0"/>
              <a:t>K2</a:t>
            </a:r>
            <a:endParaRPr lang="en-US" sz="1050" dirty="0"/>
          </a:p>
        </p:txBody>
      </p:sp>
      <p:sp>
        <p:nvSpPr>
          <p:cNvPr id="66" name="TextBox 65"/>
          <p:cNvSpPr txBox="1"/>
          <p:nvPr/>
        </p:nvSpPr>
        <p:spPr>
          <a:xfrm>
            <a:off x="962514" y="4700176"/>
            <a:ext cx="409086" cy="237757"/>
          </a:xfrm>
          <a:prstGeom prst="rect">
            <a:avLst/>
          </a:prstGeom>
          <a:noFill/>
        </p:spPr>
        <p:txBody>
          <a:bodyPr wrap="none" rtlCol="0">
            <a:spAutoFit/>
          </a:bodyPr>
          <a:lstStyle/>
          <a:p>
            <a:r>
              <a:rPr lang="en-US" sz="1050" dirty="0" err="1" smtClean="0"/>
              <a:t>O_z</a:t>
            </a:r>
            <a:endParaRPr lang="en-US" sz="1050" dirty="0"/>
          </a:p>
        </p:txBody>
      </p:sp>
      <p:graphicFrame>
        <p:nvGraphicFramePr>
          <p:cNvPr id="67" name="Object 66"/>
          <p:cNvGraphicFramePr>
            <a:graphicFrameLocks noChangeAspect="1"/>
          </p:cNvGraphicFramePr>
          <p:nvPr>
            <p:extLst>
              <p:ext uri="{D42A27DB-BD31-4B8C-83A1-F6EECF244321}">
                <p14:modId xmlns:p14="http://schemas.microsoft.com/office/powerpoint/2010/main" val="2203908898"/>
              </p:ext>
            </p:extLst>
          </p:nvPr>
        </p:nvGraphicFramePr>
        <p:xfrm>
          <a:off x="2255796" y="3359438"/>
          <a:ext cx="4632408" cy="526762"/>
        </p:xfrm>
        <a:graphic>
          <a:graphicData uri="http://schemas.openxmlformats.org/presentationml/2006/ole">
            <mc:AlternateContent xmlns:mc="http://schemas.openxmlformats.org/markup-compatibility/2006">
              <mc:Choice xmlns:v="urn:schemas-microsoft-com:vml" Requires="v">
                <p:oleObj spid="_x0000_s3160" name="Equation" r:id="rId11" imgW="3797280" imgH="431640" progId="Equation.DSMT4">
                  <p:embed/>
                </p:oleObj>
              </mc:Choice>
              <mc:Fallback>
                <p:oleObj name="Equation" r:id="rId11" imgW="3797280" imgH="431640" progId="Equation.DSMT4">
                  <p:embed/>
                  <p:pic>
                    <p:nvPicPr>
                      <p:cNvPr id="0" name=""/>
                      <p:cNvPicPr/>
                      <p:nvPr/>
                    </p:nvPicPr>
                    <p:blipFill>
                      <a:blip r:embed="rId12"/>
                      <a:stretch>
                        <a:fillRect/>
                      </a:stretch>
                    </p:blipFill>
                    <p:spPr>
                      <a:xfrm>
                        <a:off x="2255796" y="3359438"/>
                        <a:ext cx="4632408" cy="526762"/>
                      </a:xfrm>
                      <a:prstGeom prst="rect">
                        <a:avLst/>
                      </a:prstGeom>
                      <a:ln>
                        <a:solidFill>
                          <a:schemeClr val="tx1"/>
                        </a:solidFill>
                      </a:ln>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771127842"/>
              </p:ext>
            </p:extLst>
          </p:nvPr>
        </p:nvGraphicFramePr>
        <p:xfrm>
          <a:off x="4267200" y="2352589"/>
          <a:ext cx="609600" cy="527222"/>
        </p:xfrm>
        <a:graphic>
          <a:graphicData uri="http://schemas.openxmlformats.org/presentationml/2006/ole">
            <mc:AlternateContent xmlns:mc="http://schemas.openxmlformats.org/markup-compatibility/2006">
              <mc:Choice xmlns:v="urn:schemas-microsoft-com:vml" Requires="v">
                <p:oleObj spid="_x0000_s3161" name="Equation" r:id="rId13" imgW="469800" imgH="406080" progId="Equation.DSMT4">
                  <p:embed/>
                </p:oleObj>
              </mc:Choice>
              <mc:Fallback>
                <p:oleObj name="Equation" r:id="rId13" imgW="469800" imgH="406080" progId="Equation.DSMT4">
                  <p:embed/>
                  <p:pic>
                    <p:nvPicPr>
                      <p:cNvPr id="0" name=""/>
                      <p:cNvPicPr/>
                      <p:nvPr/>
                    </p:nvPicPr>
                    <p:blipFill>
                      <a:blip r:embed="rId14"/>
                      <a:stretch>
                        <a:fillRect/>
                      </a:stretch>
                    </p:blipFill>
                    <p:spPr>
                      <a:xfrm>
                        <a:off x="4267200" y="2352589"/>
                        <a:ext cx="609600" cy="527222"/>
                      </a:xfrm>
                      <a:prstGeom prst="rect">
                        <a:avLst/>
                      </a:prstGeom>
                    </p:spPr>
                  </p:pic>
                </p:oleObj>
              </mc:Fallback>
            </mc:AlternateContent>
          </a:graphicData>
        </a:graphic>
      </p:graphicFrame>
    </p:spTree>
    <p:extLst>
      <p:ext uri="{BB962C8B-B14F-4D97-AF65-F5344CB8AC3E}">
        <p14:creationId xmlns:p14="http://schemas.microsoft.com/office/powerpoint/2010/main" val="3957934522"/>
      </p:ext>
    </p:extLst>
  </p:cSld>
  <p:clrMapOvr>
    <a:masterClrMapping/>
  </p:clrMapOvr>
</p:sld>
</file>

<file path=ppt/theme/theme1.xml><?xml version="1.0" encoding="utf-8"?>
<a:theme xmlns:a="http://schemas.openxmlformats.org/drawingml/2006/main" name="TH Modern">
  <a:themeElements>
    <a:clrScheme name="UCB TH Colors">
      <a:dk1>
        <a:srgbClr val="000000"/>
      </a:dk1>
      <a:lt1>
        <a:srgbClr val="FFFFFF"/>
      </a:lt1>
      <a:dk2>
        <a:srgbClr val="000000"/>
      </a:dk2>
      <a:lt2>
        <a:srgbClr val="919191"/>
      </a:lt2>
      <a:accent1>
        <a:srgbClr val="004677"/>
      </a:accent1>
      <a:accent2>
        <a:srgbClr val="C78812"/>
      </a:accent2>
      <a:accent3>
        <a:srgbClr val="005A9B"/>
      </a:accent3>
      <a:accent4>
        <a:srgbClr val="002FF0"/>
      </a:accent4>
      <a:accent5>
        <a:srgbClr val="B7C6FE"/>
      </a:accent5>
      <a:accent6>
        <a:srgbClr val="009D00"/>
      </a:accent6>
      <a:hlink>
        <a:srgbClr val="FC0128"/>
      </a:hlink>
      <a:folHlink>
        <a:srgbClr val="CECECE"/>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imes" pitchFamily="-108" charset="0"/>
          </a:defRPr>
        </a:defPPr>
      </a:lstStyle>
    </a:lnDef>
  </a:objectDefaults>
  <a:extraClrSchemeLst>
    <a:extraClrScheme>
      <a:clrScheme name="Microsoft Office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crosoft Office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crosoft Office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crosoft Office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crosoft Office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crosoft Office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crosoft Office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_Presentation_Modern_2013.potx" id="{F133F297-9BC8-4D73-B65B-007A237DB032}" vid="{F3CDB40C-26BF-4DDB-8E69-EA4FFFAA32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TH_Presentation_Modern_2013</Template>
  <TotalTime>0</TotalTime>
  <Words>2240</Words>
  <Application>Microsoft Office PowerPoint</Application>
  <PresentationFormat>On-screen Show (4:3)</PresentationFormat>
  <Paragraphs>306</Paragraphs>
  <Slides>38</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ＭＳ Ｐゴシック</vt:lpstr>
      <vt:lpstr>Corbel</vt:lpstr>
      <vt:lpstr>Helvetica</vt:lpstr>
      <vt:lpstr>Times</vt:lpstr>
      <vt:lpstr>Times New Roman</vt:lpstr>
      <vt:lpstr>TH Modern</vt:lpstr>
      <vt:lpstr>Equation</vt:lpstr>
      <vt:lpstr>XPETS Module 2 Summary and User’s Manual</vt:lpstr>
      <vt:lpstr>XPETS Module 2 Calibration Geometry Solver</vt:lpstr>
      <vt:lpstr>Geometry Assumptions</vt:lpstr>
      <vt:lpstr>Importance of Geometry</vt:lpstr>
      <vt:lpstr>O_y and Y_of</vt:lpstr>
      <vt:lpstr>Defining O_x</vt:lpstr>
      <vt:lpstr>Defining O_x</vt:lpstr>
      <vt:lpstr>Defining O_z</vt:lpstr>
      <vt:lpstr>Defining O_z</vt:lpstr>
      <vt:lpstr>Geometry Solved!</vt:lpstr>
      <vt:lpstr>XPETS Module 2 3D Bed Reconstruction</vt:lpstr>
      <vt:lpstr>Module 2 Code Architecture</vt:lpstr>
      <vt:lpstr>RUN_2015MMDD.m</vt:lpstr>
      <vt:lpstr>onetwo3D_script.m</vt:lpstr>
      <vt:lpstr>Place3D.m</vt:lpstr>
      <vt:lpstr>Place3D.m</vt:lpstr>
      <vt:lpstr>Phase1_Parallel_Find.m</vt:lpstr>
      <vt:lpstr>Find2_W_Verify.m</vt:lpstr>
      <vt:lpstr>TriangleIntersection.m</vt:lpstr>
      <vt:lpstr>TriangleIntersection.m</vt:lpstr>
      <vt:lpstr>TopDownIntersection.m</vt:lpstr>
      <vt:lpstr>TopDownIntersection.m</vt:lpstr>
      <vt:lpstr>Find_Contrast_1pin.m</vt:lpstr>
      <vt:lpstr>Find_Contrast_1pin.m</vt:lpstr>
      <vt:lpstr>Find_Contrast_1pin.m</vt:lpstr>
      <vt:lpstr>PHASE1 Summary</vt:lpstr>
      <vt:lpstr>Phase2_Eliminate_Outsiders.m</vt:lpstr>
      <vt:lpstr>Phase2_Eliminate_Outsiders.m</vt:lpstr>
      <vt:lpstr>Phase3_Eliminate_Overlaps.m</vt:lpstr>
      <vt:lpstr>Phase3_Eliminate_Overlaps.m</vt:lpstr>
      <vt:lpstr>Validator.m</vt:lpstr>
      <vt:lpstr>Render_Pebbles.m</vt:lpstr>
      <vt:lpstr>XPETS Module 2 Summary</vt:lpstr>
      <vt:lpstr>User Input Summary</vt:lpstr>
      <vt:lpstr>User Input Summary</vt:lpstr>
      <vt:lpstr>Output Summary</vt:lpstr>
      <vt:lpstr>Output Diagnostics Format Details</vt:lpstr>
      <vt:lpstr>DON’T PANIC Always feel free to call 720-495-6245 or email grantbuster@gmail.com</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2013-03-05T06:53:04Z</dcterms:created>
  <dcterms:modified xsi:type="dcterms:W3CDTF">2015-05-27T22:22:03Z</dcterms:modified>
</cp:coreProperties>
</file>